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5"/>
  </p:notesMasterIdLst>
  <p:sldIdLst>
    <p:sldId id="262" r:id="rId2"/>
    <p:sldId id="304" r:id="rId3"/>
    <p:sldId id="354" r:id="rId4"/>
    <p:sldId id="355" r:id="rId5"/>
    <p:sldId id="356" r:id="rId6"/>
    <p:sldId id="353" r:id="rId7"/>
    <p:sldId id="322" r:id="rId8"/>
    <p:sldId id="357" r:id="rId9"/>
    <p:sldId id="358" r:id="rId10"/>
    <p:sldId id="360" r:id="rId11"/>
    <p:sldId id="361" r:id="rId12"/>
    <p:sldId id="316" r:id="rId13"/>
    <p:sldId id="323" r:id="rId14"/>
    <p:sldId id="324" r:id="rId15"/>
    <p:sldId id="307" r:id="rId16"/>
    <p:sldId id="308" r:id="rId17"/>
    <p:sldId id="318" r:id="rId18"/>
    <p:sldId id="319" r:id="rId19"/>
    <p:sldId id="320" r:id="rId20"/>
    <p:sldId id="309" r:id="rId21"/>
    <p:sldId id="362" r:id="rId22"/>
    <p:sldId id="363" r:id="rId23"/>
    <p:sldId id="364" r:id="rId24"/>
    <p:sldId id="365" r:id="rId25"/>
    <p:sldId id="366" r:id="rId26"/>
    <p:sldId id="367" r:id="rId27"/>
    <p:sldId id="315" r:id="rId28"/>
    <p:sldId id="305" r:id="rId29"/>
    <p:sldId id="263" r:id="rId30"/>
    <p:sldId id="306" r:id="rId31"/>
    <p:sldId id="317" r:id="rId32"/>
    <p:sldId id="321" r:id="rId33"/>
    <p:sldId id="310" r:id="rId34"/>
    <p:sldId id="325" r:id="rId35"/>
    <p:sldId id="326" r:id="rId36"/>
    <p:sldId id="311" r:id="rId37"/>
    <p:sldId id="312" r:id="rId38"/>
    <p:sldId id="369" r:id="rId39"/>
    <p:sldId id="368" r:id="rId40"/>
    <p:sldId id="370" r:id="rId41"/>
    <p:sldId id="313" r:id="rId42"/>
    <p:sldId id="371" r:id="rId43"/>
    <p:sldId id="31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Group Member 1" id="{0860697E-8C4A-43F9-A7C0-C435911657B2}">
          <p14:sldIdLst>
            <p14:sldId id="262"/>
            <p14:sldId id="304"/>
            <p14:sldId id="354"/>
            <p14:sldId id="355"/>
            <p14:sldId id="356"/>
            <p14:sldId id="353"/>
            <p14:sldId id="322"/>
            <p14:sldId id="357"/>
            <p14:sldId id="358"/>
            <p14:sldId id="360"/>
            <p14:sldId id="361"/>
            <p14:sldId id="316"/>
            <p14:sldId id="323"/>
            <p14:sldId id="324"/>
            <p14:sldId id="307"/>
            <p14:sldId id="308"/>
            <p14:sldId id="318"/>
            <p14:sldId id="319"/>
            <p14:sldId id="320"/>
            <p14:sldId id="309"/>
            <p14:sldId id="362"/>
            <p14:sldId id="363"/>
            <p14:sldId id="364"/>
            <p14:sldId id="365"/>
            <p14:sldId id="366"/>
            <p14:sldId id="367"/>
            <p14:sldId id="315"/>
            <p14:sldId id="305"/>
            <p14:sldId id="263"/>
            <p14:sldId id="306"/>
            <p14:sldId id="317"/>
            <p14:sldId id="321"/>
            <p14:sldId id="310"/>
            <p14:sldId id="325"/>
            <p14:sldId id="326"/>
            <p14:sldId id="311"/>
            <p14:sldId id="312"/>
            <p14:sldId id="369"/>
            <p14:sldId id="368"/>
            <p14:sldId id="370"/>
            <p14:sldId id="313"/>
            <p14:sldId id="371"/>
            <p14:sldId id="3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931" autoAdjust="0"/>
  </p:normalViewPr>
  <p:slideViewPr>
    <p:cSldViewPr snapToGrid="0">
      <p:cViewPr varScale="1">
        <p:scale>
          <a:sx n="79" d="100"/>
          <a:sy n="79" d="100"/>
        </p:scale>
        <p:origin x="870" y="90"/>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59516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657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044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58676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274210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16571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48875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291194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4197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355276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من نمی دانم که این عملکرد خسته کننده چه می کند و چگونه و چرا کار می کند. اما مهم به نظر می رسد لطفا آن را لمس نکنید</a:t>
            </a:r>
            <a:r>
              <a:rPr lang="en-US" dirty="0" smtClean="0"/>
              <a:t>.</a:t>
            </a:r>
          </a:p>
          <a:p>
            <a:pPr algn="r" rtl="1"/>
            <a:r>
              <a:rPr lang="fa-IR" dirty="0" smtClean="0"/>
              <a:t>نظر خوب برای ارائه با کیفیت بالا ضروری است</a:t>
            </a:r>
            <a:r>
              <a:rPr lang="en-US" dirty="0" smtClean="0"/>
              <a:t>. </a:t>
            </a:r>
            <a:r>
              <a:rPr lang="fa-IR" dirty="0" smtClean="0"/>
              <a:t> بله</a:t>
            </a:r>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069049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27734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81408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22</a:t>
            </a:fld>
            <a:endParaRPr lang="en-US"/>
          </a:p>
        </p:txBody>
      </p:sp>
    </p:spTree>
    <p:extLst>
      <p:ext uri="{BB962C8B-B14F-4D97-AF65-F5344CB8AC3E}">
        <p14:creationId xmlns:p14="http://schemas.microsoft.com/office/powerpoint/2010/main" val="414319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287922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4198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4160442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717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166051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292711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246186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17252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41603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31</a:t>
            </a:fld>
            <a:endParaRPr lang="en-US"/>
          </a:p>
        </p:txBody>
      </p:sp>
    </p:spTree>
    <p:extLst>
      <p:ext uri="{BB962C8B-B14F-4D97-AF65-F5344CB8AC3E}">
        <p14:creationId xmlns:p14="http://schemas.microsoft.com/office/powerpoint/2010/main" val="161833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32</a:t>
            </a:fld>
            <a:endParaRPr lang="en-US"/>
          </a:p>
        </p:txBody>
      </p:sp>
    </p:spTree>
    <p:extLst>
      <p:ext uri="{BB962C8B-B14F-4D97-AF65-F5344CB8AC3E}">
        <p14:creationId xmlns:p14="http://schemas.microsoft.com/office/powerpoint/2010/main" val="44478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33</a:t>
            </a:fld>
            <a:endParaRPr lang="en-US"/>
          </a:p>
        </p:txBody>
      </p:sp>
    </p:spTree>
    <p:extLst>
      <p:ext uri="{BB962C8B-B14F-4D97-AF65-F5344CB8AC3E}">
        <p14:creationId xmlns:p14="http://schemas.microsoft.com/office/powerpoint/2010/main" val="300257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34</a:t>
            </a:fld>
            <a:endParaRPr lang="en-US"/>
          </a:p>
        </p:txBody>
      </p:sp>
    </p:spTree>
    <p:extLst>
      <p:ext uri="{BB962C8B-B14F-4D97-AF65-F5344CB8AC3E}">
        <p14:creationId xmlns:p14="http://schemas.microsoft.com/office/powerpoint/2010/main" val="2665821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35</a:t>
            </a:fld>
            <a:endParaRPr lang="en-US"/>
          </a:p>
        </p:txBody>
      </p:sp>
    </p:spTree>
    <p:extLst>
      <p:ext uri="{BB962C8B-B14F-4D97-AF65-F5344CB8AC3E}">
        <p14:creationId xmlns:p14="http://schemas.microsoft.com/office/powerpoint/2010/main" val="49558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36</a:t>
            </a:fld>
            <a:endParaRPr lang="en-US"/>
          </a:p>
        </p:txBody>
      </p:sp>
    </p:spTree>
    <p:extLst>
      <p:ext uri="{BB962C8B-B14F-4D97-AF65-F5344CB8AC3E}">
        <p14:creationId xmlns:p14="http://schemas.microsoft.com/office/powerpoint/2010/main" val="142059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37</a:t>
            </a:fld>
            <a:endParaRPr lang="en-US"/>
          </a:p>
        </p:txBody>
      </p:sp>
    </p:spTree>
    <p:extLst>
      <p:ext uri="{BB962C8B-B14F-4D97-AF65-F5344CB8AC3E}">
        <p14:creationId xmlns:p14="http://schemas.microsoft.com/office/powerpoint/2010/main" val="81134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38</a:t>
            </a:fld>
            <a:endParaRPr lang="en-US"/>
          </a:p>
        </p:txBody>
      </p:sp>
    </p:spTree>
    <p:extLst>
      <p:ext uri="{BB962C8B-B14F-4D97-AF65-F5344CB8AC3E}">
        <p14:creationId xmlns:p14="http://schemas.microsoft.com/office/powerpoint/2010/main" val="3545263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39</a:t>
            </a:fld>
            <a:endParaRPr lang="en-US"/>
          </a:p>
        </p:txBody>
      </p:sp>
    </p:spTree>
    <p:extLst>
      <p:ext uri="{BB962C8B-B14F-4D97-AF65-F5344CB8AC3E}">
        <p14:creationId xmlns:p14="http://schemas.microsoft.com/office/powerpoint/2010/main" val="268022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42064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40</a:t>
            </a:fld>
            <a:endParaRPr lang="en-US"/>
          </a:p>
        </p:txBody>
      </p:sp>
    </p:spTree>
    <p:extLst>
      <p:ext uri="{BB962C8B-B14F-4D97-AF65-F5344CB8AC3E}">
        <p14:creationId xmlns:p14="http://schemas.microsoft.com/office/powerpoint/2010/main" val="1230461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41</a:t>
            </a:fld>
            <a:endParaRPr lang="en-US"/>
          </a:p>
        </p:txBody>
      </p:sp>
    </p:spTree>
    <p:extLst>
      <p:ext uri="{BB962C8B-B14F-4D97-AF65-F5344CB8AC3E}">
        <p14:creationId xmlns:p14="http://schemas.microsoft.com/office/powerpoint/2010/main" val="2090899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42</a:t>
            </a:fld>
            <a:endParaRPr lang="en-US"/>
          </a:p>
        </p:txBody>
      </p:sp>
    </p:spTree>
    <p:extLst>
      <p:ext uri="{BB962C8B-B14F-4D97-AF65-F5344CB8AC3E}">
        <p14:creationId xmlns:p14="http://schemas.microsoft.com/office/powerpoint/2010/main" val="3778883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43</a:t>
            </a:fld>
            <a:endParaRPr lang="en-US"/>
          </a:p>
        </p:txBody>
      </p:sp>
    </p:spTree>
    <p:extLst>
      <p:ext uri="{BB962C8B-B14F-4D97-AF65-F5344CB8AC3E}">
        <p14:creationId xmlns:p14="http://schemas.microsoft.com/office/powerpoint/2010/main" val="369336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37953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16241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10261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135892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68191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4/13/2021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4/13/2021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eb.archive.org/web/20100821122603/http:/www.ohloh.net/repositories/compare"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openhub.net/repositories/compare" TargetMode="External"/><Relationship Id="rId5" Type="http://schemas.openxmlformats.org/officeDocument/2006/relationships/hyperlink" Target="http://www.ohloh.net/repositories/compare" TargetMode="External"/><Relationship Id="rId4" Type="http://schemas.openxmlformats.org/officeDocument/2006/relationships/hyperlink" Target="http://web.archive.org/web/20110519195626/http:/www.ohloh.net/repositories/compa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172.26.0.24:312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Git , GitHub and GitLab</a:t>
            </a:r>
            <a:endParaRPr lang="en-US" dirty="0"/>
          </a:p>
        </p:txBody>
      </p:sp>
      <p:sp>
        <p:nvSpPr>
          <p:cNvPr id="3" name="Text Placeholder 2"/>
          <p:cNvSpPr>
            <a:spLocks noGrp="1"/>
          </p:cNvSpPr>
          <p:nvPr>
            <p:ph type="subTitle" idx="1"/>
          </p:nvPr>
        </p:nvSpPr>
        <p:spPr>
          <a:xfrm>
            <a:off x="680322" y="4394039"/>
            <a:ext cx="8144134" cy="1519081"/>
          </a:xfrm>
        </p:spPr>
        <p:txBody>
          <a:bodyPr>
            <a:normAutofit lnSpcReduction="10000"/>
          </a:bodyPr>
          <a:lstStyle/>
          <a:p>
            <a:pPr rtl="1"/>
            <a:r>
              <a:rPr lang="fa-IR" dirty="0" smtClean="0">
                <a:cs typeface="B Nazanin" panose="00000400000000000000" pitchFamily="2" charset="-78"/>
              </a:rPr>
              <a:t>عنوان دوره : آموزش گیت ، گیت هاب و گیت لب</a:t>
            </a:r>
          </a:p>
          <a:p>
            <a:pPr rtl="1"/>
            <a:r>
              <a:rPr lang="fa-IR" dirty="0" smtClean="0">
                <a:cs typeface="B Nazanin" panose="00000400000000000000" pitchFamily="2" charset="-78"/>
              </a:rPr>
              <a:t>تنظیم کننده : محمد اخوان صالح</a:t>
            </a:r>
          </a:p>
          <a:p>
            <a:pPr rtl="1"/>
            <a:r>
              <a:rPr lang="fa-IR" dirty="0" smtClean="0">
                <a:cs typeface="B Nazanin" panose="00000400000000000000" pitchFamily="2" charset="-78"/>
              </a:rPr>
              <a:t>شرکت مهرکام پارس</a:t>
            </a:r>
          </a:p>
          <a:p>
            <a:pPr rtl="1"/>
            <a:r>
              <a:rPr lang="fa-IR" dirty="0" smtClean="0">
                <a:cs typeface="B Nazanin" panose="00000400000000000000" pitchFamily="2" charset="-78"/>
              </a:rPr>
              <a:t>زمستان 1399</a:t>
            </a:r>
            <a:endParaRPr lang="en-US" dirty="0" smtClean="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Popularity</a:t>
            </a:r>
          </a:p>
        </p:txBody>
      </p:sp>
      <p:sp>
        <p:nvSpPr>
          <p:cNvPr id="10" name="Content Placeholder 9"/>
          <p:cNvSpPr>
            <a:spLocks noGrp="1"/>
          </p:cNvSpPr>
          <p:nvPr>
            <p:ph sz="quarter" idx="4"/>
          </p:nvPr>
        </p:nvSpPr>
        <p:spPr>
          <a:xfrm>
            <a:off x="242712" y="2093806"/>
            <a:ext cx="4048872" cy="4353772"/>
          </a:xfrm>
        </p:spPr>
        <p:txBody>
          <a:bodyPr>
            <a:normAutofit fontScale="70000" lnSpcReduction="20000"/>
          </a:bodyPr>
          <a:lstStyle/>
          <a:p>
            <a:pPr fontAlgn="base"/>
            <a:r>
              <a:rPr lang="en-US" u="sng" dirty="0">
                <a:solidFill>
                  <a:srgbClr val="242729"/>
                </a:solidFill>
                <a:latin typeface="inherit"/>
                <a:hlinkClick r:id="rId3"/>
              </a:rPr>
              <a:t>August 2010</a:t>
            </a:r>
            <a:endParaRPr lang="en-US" dirty="0">
              <a:solidFill>
                <a:srgbClr val="242729"/>
              </a:solidFill>
              <a:latin typeface="Arial" panose="020B0604020202020204" pitchFamily="34" charset="0"/>
            </a:endParaRPr>
          </a:p>
          <a:p>
            <a:pPr lvl="1" fontAlgn="base"/>
            <a:r>
              <a:rPr lang="en-US" dirty="0">
                <a:latin typeface="inherit"/>
              </a:rPr>
              <a:t>Git: 26,485 repositories (11.3% of total)</a:t>
            </a:r>
          </a:p>
          <a:p>
            <a:pPr lvl="1" fontAlgn="base"/>
            <a:r>
              <a:rPr lang="en-US" dirty="0">
                <a:latin typeface="inherit"/>
              </a:rPr>
              <a:t>SVN: 25,336 repositories (10.8% of total)</a:t>
            </a:r>
          </a:p>
          <a:p>
            <a:pPr lvl="1" fontAlgn="base"/>
            <a:r>
              <a:rPr lang="en-US" dirty="0">
                <a:latin typeface="inherit"/>
              </a:rPr>
              <a:t>SvnSync: 117,326 repositories (50.0% of total</a:t>
            </a:r>
            <a:r>
              <a:rPr lang="en-US" dirty="0" smtClean="0">
                <a:latin typeface="inherit"/>
              </a:rPr>
              <a:t>)</a:t>
            </a:r>
          </a:p>
          <a:p>
            <a:pPr fontAlgn="base"/>
            <a:r>
              <a:rPr lang="en-US" u="sng" dirty="0">
                <a:hlinkClick r:id="rId4"/>
              </a:rPr>
              <a:t>May 2011</a:t>
            </a:r>
            <a:endParaRPr lang="en-US" dirty="0"/>
          </a:p>
          <a:p>
            <a:pPr lvl="1" fontAlgn="base"/>
            <a:r>
              <a:rPr lang="en-US" dirty="0"/>
              <a:t>Git: 116,224 repositories (35% of total)</a:t>
            </a:r>
          </a:p>
          <a:p>
            <a:pPr lvl="1" fontAlgn="base"/>
            <a:r>
              <a:rPr lang="en-US" dirty="0"/>
              <a:t>SVN: 145,917 repositories (44% of total)</a:t>
            </a:r>
          </a:p>
          <a:p>
            <a:pPr fontAlgn="base"/>
            <a:r>
              <a:rPr lang="en-US" u="sng" dirty="0">
                <a:hlinkClick r:id="rId5"/>
              </a:rPr>
              <a:t>February 2012</a:t>
            </a:r>
            <a:endParaRPr lang="en-US" dirty="0"/>
          </a:p>
          <a:p>
            <a:pPr lvl="1" fontAlgn="base"/>
            <a:r>
              <a:rPr lang="en-US" dirty="0"/>
              <a:t>Git: 124,000 repositories (26% of total)</a:t>
            </a:r>
          </a:p>
          <a:p>
            <a:pPr lvl="1" fontAlgn="base"/>
            <a:r>
              <a:rPr lang="en-US" dirty="0"/>
              <a:t>SVN: 265,883 repositories (57% of total)</a:t>
            </a:r>
          </a:p>
          <a:p>
            <a:pPr fontAlgn="base"/>
            <a:r>
              <a:rPr lang="en-US" u="sng" dirty="0">
                <a:hlinkClick r:id="rId5"/>
              </a:rPr>
              <a:t>June 2012</a:t>
            </a:r>
            <a:endParaRPr lang="en-US" dirty="0"/>
          </a:p>
          <a:p>
            <a:pPr lvl="1" fontAlgn="base"/>
            <a:r>
              <a:rPr lang="en-US" dirty="0"/>
              <a:t>Git: 134,459 repositories (27% of total)</a:t>
            </a:r>
          </a:p>
          <a:p>
            <a:pPr lvl="1" fontAlgn="base"/>
            <a:r>
              <a:rPr lang="en-US" dirty="0"/>
              <a:t>SVN: 267,499 repositories (54% of total)</a:t>
            </a:r>
          </a:p>
          <a:p>
            <a:pPr fontAlgn="base"/>
            <a:r>
              <a:rPr lang="en-US" u="sng" dirty="0">
                <a:solidFill>
                  <a:srgbClr val="242729"/>
                </a:solidFill>
                <a:latin typeface="inherit"/>
                <a:hlinkClick r:id="rId5"/>
              </a:rPr>
              <a:t>October 2013</a:t>
            </a:r>
            <a:endParaRPr lang="en-US" dirty="0">
              <a:solidFill>
                <a:srgbClr val="242729"/>
              </a:solidFill>
              <a:latin typeface="Arial" panose="020B0604020202020204" pitchFamily="34" charset="0"/>
            </a:endParaRPr>
          </a:p>
          <a:p>
            <a:pPr lvl="1" fontAlgn="base"/>
            <a:r>
              <a:rPr lang="en-US" dirty="0">
                <a:latin typeface="inherit"/>
              </a:rPr>
              <a:t>Git: 238,648 repositories (38% of total)</a:t>
            </a:r>
          </a:p>
          <a:p>
            <a:pPr lvl="1" fontAlgn="base"/>
            <a:r>
              <a:rPr lang="en-US" dirty="0">
                <a:latin typeface="inherit"/>
              </a:rPr>
              <a:t>SVN: 291,920 repositories (46% of total)</a:t>
            </a:r>
          </a:p>
          <a:p>
            <a:pPr fontAlgn="base"/>
            <a:endParaRPr lang="en-US" b="0" i="0" dirty="0">
              <a:solidFill>
                <a:srgbClr val="242729"/>
              </a:solidFill>
              <a:effectLst/>
              <a:latin typeface="inherit"/>
            </a:endParaRPr>
          </a:p>
        </p:txBody>
      </p:sp>
      <p:sp>
        <p:nvSpPr>
          <p:cNvPr id="5" name="Content Placeholder 9"/>
          <p:cNvSpPr>
            <a:spLocks noGrp="1"/>
          </p:cNvSpPr>
          <p:nvPr>
            <p:ph sz="quarter" idx="4"/>
          </p:nvPr>
        </p:nvSpPr>
        <p:spPr>
          <a:xfrm>
            <a:off x="4418472" y="2093806"/>
            <a:ext cx="4048872" cy="4353772"/>
          </a:xfrm>
        </p:spPr>
        <p:txBody>
          <a:bodyPr>
            <a:normAutofit fontScale="55000" lnSpcReduction="20000"/>
          </a:bodyPr>
          <a:lstStyle/>
          <a:p>
            <a:pPr fontAlgn="base"/>
            <a:r>
              <a:rPr lang="en-US" u="sng" dirty="0">
                <a:solidFill>
                  <a:srgbClr val="242729"/>
                </a:solidFill>
                <a:latin typeface="inherit"/>
                <a:hlinkClick r:id="rId5"/>
              </a:rPr>
              <a:t>April 2014</a:t>
            </a:r>
            <a:endParaRPr lang="en-US" dirty="0">
              <a:solidFill>
                <a:srgbClr val="242729"/>
              </a:solidFill>
              <a:latin typeface="Arial" panose="020B0604020202020204" pitchFamily="34" charset="0"/>
            </a:endParaRPr>
          </a:p>
          <a:p>
            <a:pPr lvl="1" fontAlgn="base"/>
            <a:r>
              <a:rPr lang="en-US" dirty="0">
                <a:latin typeface="inherit"/>
              </a:rPr>
              <a:t>Git: 247,103 repositories (37% of total)</a:t>
            </a:r>
          </a:p>
          <a:p>
            <a:pPr lvl="1" fontAlgn="base"/>
            <a:r>
              <a:rPr lang="en-US" dirty="0">
                <a:latin typeface="inherit"/>
              </a:rPr>
              <a:t>SVN: 324,895 repositories (48% of total)</a:t>
            </a:r>
          </a:p>
          <a:p>
            <a:pPr fontAlgn="base"/>
            <a:r>
              <a:rPr lang="en-US" u="sng" dirty="0">
                <a:solidFill>
                  <a:srgbClr val="242729"/>
                </a:solidFill>
                <a:latin typeface="inherit"/>
                <a:hlinkClick r:id="rId5"/>
              </a:rPr>
              <a:t>July 2016</a:t>
            </a:r>
            <a:endParaRPr lang="en-US" dirty="0">
              <a:solidFill>
                <a:srgbClr val="242729"/>
              </a:solidFill>
              <a:latin typeface="Arial" panose="020B0604020202020204" pitchFamily="34" charset="0"/>
            </a:endParaRPr>
          </a:p>
          <a:p>
            <a:pPr lvl="1" fontAlgn="base"/>
            <a:r>
              <a:rPr lang="en-US" dirty="0">
                <a:latin typeface="inherit"/>
              </a:rPr>
              <a:t>Git: 274,605 repositories (39% of total)</a:t>
            </a:r>
          </a:p>
          <a:p>
            <a:pPr lvl="1" fontAlgn="base"/>
            <a:r>
              <a:rPr lang="en-US" dirty="0">
                <a:latin typeface="inherit"/>
              </a:rPr>
              <a:t>SVN: 326,540 repositories (46% of total)</a:t>
            </a:r>
          </a:p>
          <a:p>
            <a:pPr fontAlgn="base"/>
            <a:r>
              <a:rPr lang="en-US" u="sng" dirty="0">
                <a:solidFill>
                  <a:srgbClr val="242729"/>
                </a:solidFill>
                <a:latin typeface="inherit"/>
                <a:hlinkClick r:id="rId6"/>
              </a:rPr>
              <a:t>May 2018</a:t>
            </a:r>
            <a:endParaRPr lang="en-US" dirty="0">
              <a:solidFill>
                <a:srgbClr val="242729"/>
              </a:solidFill>
              <a:latin typeface="Arial" panose="020B0604020202020204" pitchFamily="34" charset="0"/>
            </a:endParaRPr>
          </a:p>
          <a:p>
            <a:pPr lvl="1" fontAlgn="base"/>
            <a:r>
              <a:rPr lang="en-US" dirty="0">
                <a:latin typeface="inherit"/>
              </a:rPr>
              <a:t>Git: 397,653 repositories (51% of total)</a:t>
            </a:r>
          </a:p>
          <a:p>
            <a:pPr lvl="1" fontAlgn="base"/>
            <a:r>
              <a:rPr lang="en-US" dirty="0">
                <a:latin typeface="inherit"/>
              </a:rPr>
              <a:t>SVN: 325,684 repositories (41% of total</a:t>
            </a:r>
            <a:r>
              <a:rPr lang="en-US" dirty="0" smtClean="0">
                <a:latin typeface="inherit"/>
              </a:rPr>
              <a:t>)</a:t>
            </a:r>
          </a:p>
          <a:p>
            <a:pPr fontAlgn="base"/>
            <a:r>
              <a:rPr lang="en-US" u="sng" dirty="0">
                <a:hlinkClick r:id="rId6"/>
              </a:rPr>
              <a:t>November 2018</a:t>
            </a:r>
            <a:endParaRPr lang="en-US" dirty="0"/>
          </a:p>
          <a:p>
            <a:pPr fontAlgn="base"/>
            <a:r>
              <a:rPr lang="en-US" dirty="0"/>
              <a:t>Git: 600,724 repositories (61% of total)</a:t>
            </a:r>
          </a:p>
          <a:p>
            <a:pPr fontAlgn="base"/>
            <a:r>
              <a:rPr lang="en-US" dirty="0"/>
              <a:t>SVN: 325,733 repositories (33% of total)</a:t>
            </a:r>
          </a:p>
          <a:p>
            <a:pPr fontAlgn="base"/>
            <a:r>
              <a:rPr lang="en-US" u="sng" dirty="0">
                <a:hlinkClick r:id="rId6"/>
              </a:rPr>
              <a:t>March 2019</a:t>
            </a:r>
            <a:endParaRPr lang="en-US" dirty="0"/>
          </a:p>
          <a:p>
            <a:pPr fontAlgn="base"/>
            <a:r>
              <a:rPr lang="en-US" dirty="0"/>
              <a:t>Git: 842,966 repositories (69% of total)</a:t>
            </a:r>
          </a:p>
          <a:p>
            <a:pPr fontAlgn="base"/>
            <a:r>
              <a:rPr lang="en-US" dirty="0"/>
              <a:t>SVN: 324,589 repositories (26% of total)</a:t>
            </a:r>
          </a:p>
          <a:p>
            <a:pPr fontAlgn="base"/>
            <a:r>
              <a:rPr lang="en-US" u="sng" dirty="0">
                <a:hlinkClick r:id="rId6"/>
              </a:rPr>
              <a:t>August 2019</a:t>
            </a:r>
            <a:endParaRPr lang="en-US" dirty="0"/>
          </a:p>
          <a:p>
            <a:pPr fontAlgn="base"/>
            <a:r>
              <a:rPr lang="en-US" dirty="0"/>
              <a:t>Git: 913,378 repositories (70% of total)</a:t>
            </a:r>
          </a:p>
          <a:p>
            <a:pPr fontAlgn="base"/>
            <a:r>
              <a:rPr lang="en-US" dirty="0"/>
              <a:t>SVN: 324,629 repositories (25% of total)</a:t>
            </a:r>
          </a:p>
          <a:p>
            <a:pPr lvl="1" fontAlgn="base"/>
            <a:endParaRPr lang="en-US" dirty="0">
              <a:latin typeface="inherit"/>
            </a:endParaRPr>
          </a:p>
          <a:p>
            <a:pPr marL="457200" lvl="1" indent="0" fontAlgn="base">
              <a:buNone/>
            </a:pPr>
            <a:endParaRPr lang="en-US" dirty="0">
              <a:latin typeface="inherit"/>
            </a:endParaRPr>
          </a:p>
          <a:p>
            <a:pPr fontAlgn="base"/>
            <a:endParaRPr lang="en-US" b="0" i="0" dirty="0">
              <a:solidFill>
                <a:srgbClr val="242729"/>
              </a:solidFill>
              <a:effectLst/>
              <a:latin typeface="inherit"/>
            </a:endParaRPr>
          </a:p>
        </p:txBody>
      </p:sp>
      <p:pic>
        <p:nvPicPr>
          <p:cNvPr id="3" name="Picture 2"/>
          <p:cNvPicPr>
            <a:picLocks noChangeAspect="1"/>
          </p:cNvPicPr>
          <p:nvPr/>
        </p:nvPicPr>
        <p:blipFill>
          <a:blip r:embed="rId7"/>
          <a:stretch>
            <a:fillRect/>
          </a:stretch>
        </p:blipFill>
        <p:spPr>
          <a:xfrm>
            <a:off x="8235695" y="2458656"/>
            <a:ext cx="3723627" cy="2393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6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Most popular languages used with Git</a:t>
            </a:r>
          </a:p>
        </p:txBody>
      </p:sp>
      <p:sp>
        <p:nvSpPr>
          <p:cNvPr id="10" name="Content Placeholder 9"/>
          <p:cNvSpPr>
            <a:spLocks noGrp="1"/>
          </p:cNvSpPr>
          <p:nvPr>
            <p:ph sz="quarter" idx="4"/>
          </p:nvPr>
        </p:nvSpPr>
        <p:spPr>
          <a:xfrm>
            <a:off x="1742328" y="2069422"/>
            <a:ext cx="3341736" cy="4353772"/>
          </a:xfrm>
        </p:spPr>
        <p:txBody>
          <a:bodyPr>
            <a:normAutofit fontScale="70000" lnSpcReduction="20000"/>
          </a:bodyPr>
          <a:lstStyle/>
          <a:p>
            <a:pPr marL="0" indent="0" fontAlgn="base">
              <a:buNone/>
            </a:pPr>
            <a:r>
              <a:rPr lang="en-US" dirty="0">
                <a:solidFill>
                  <a:srgbClr val="FFFF00"/>
                </a:solidFill>
                <a:latin typeface="inherit"/>
              </a:rPr>
              <a:t>• HTML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CSS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Javascript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Python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ASP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Shell scripts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PHP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Ruby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Perl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a:t>
            </a:r>
            <a:endParaRPr lang="en-US" b="0" i="0" dirty="0">
              <a:solidFill>
                <a:srgbClr val="FFFF00"/>
              </a:solidFill>
              <a:effectLst/>
              <a:latin typeface="inherit"/>
            </a:endParaRPr>
          </a:p>
        </p:txBody>
      </p:sp>
      <p:sp>
        <p:nvSpPr>
          <p:cNvPr id="4" name="Content Placeholder 3"/>
          <p:cNvSpPr>
            <a:spLocks noGrp="1"/>
          </p:cNvSpPr>
          <p:nvPr>
            <p:ph sz="quarter" idx="4"/>
          </p:nvPr>
        </p:nvSpPr>
        <p:spPr>
          <a:xfrm>
            <a:off x="4289579" y="2359449"/>
            <a:ext cx="4700059" cy="2127208"/>
          </a:xfrm>
        </p:spPr>
        <p:txBody>
          <a:bodyPr/>
          <a:lstStyle/>
          <a:p>
            <a:r>
              <a:rPr lang="en-US" dirty="0"/>
              <a:t>Not as useful for image, movies, music…and files that must be interpreted (.pdf</a:t>
            </a:r>
            <a:r>
              <a:rPr lang="en-US" dirty="0" smtClean="0"/>
              <a:t>,.</a:t>
            </a:r>
            <a:r>
              <a:rPr lang="en-US" dirty="0" err="1"/>
              <a:t>psd</a:t>
            </a:r>
            <a:r>
              <a:rPr lang="en-US" dirty="0"/>
              <a:t>, etc.)</a:t>
            </a:r>
          </a:p>
        </p:txBody>
      </p:sp>
    </p:spTree>
    <p:extLst>
      <p:ext uri="{BB962C8B-B14F-4D97-AF65-F5344CB8AC3E}">
        <p14:creationId xmlns:p14="http://schemas.microsoft.com/office/powerpoint/2010/main" val="23651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مخزن چیست ؟</a:t>
            </a:r>
            <a:r>
              <a:rPr lang="fa-IR" dirty="0">
                <a:cs typeface="B Nazanin" panose="00000400000000000000" pitchFamily="2" charset="-78"/>
              </a:rPr>
              <a:t> </a:t>
            </a:r>
            <a:r>
              <a:rPr lang="en-US" dirty="0" smtClean="0">
                <a:cs typeface="B Nazanin" panose="00000400000000000000" pitchFamily="2" charset="-78"/>
              </a:rPr>
              <a:t>(What is repository?)</a:t>
            </a:r>
            <a:endParaRPr lang="en-US" dirty="0">
              <a:cs typeface="B Nazanin" panose="00000400000000000000" pitchFamily="2" charset="-78"/>
            </a:endParaRPr>
          </a:p>
        </p:txBody>
      </p:sp>
      <p:sp>
        <p:nvSpPr>
          <p:cNvPr id="10" name="Content Placeholder 9"/>
          <p:cNvSpPr>
            <a:spLocks noGrp="1"/>
          </p:cNvSpPr>
          <p:nvPr>
            <p:ph sz="quarter" idx="4"/>
          </p:nvPr>
        </p:nvSpPr>
        <p:spPr>
          <a:xfrm>
            <a:off x="4512545" y="2093805"/>
            <a:ext cx="7061796" cy="4092505"/>
          </a:xfrm>
        </p:spPr>
        <p:txBody>
          <a:bodyPr>
            <a:normAutofit/>
          </a:bodyPr>
          <a:lstStyle/>
          <a:p>
            <a:pPr algn="just">
              <a:lnSpc>
                <a:spcPct val="110000"/>
              </a:lnSpc>
            </a:pPr>
            <a:r>
              <a:rPr lang="en-US" dirty="0" smtClean="0">
                <a:cs typeface="B Nazanin" panose="00000400000000000000" pitchFamily="2" charset="-78"/>
              </a:rPr>
              <a:t>Collection of files Management by git</a:t>
            </a:r>
          </a:p>
          <a:p>
            <a:pPr algn="just">
              <a:lnSpc>
                <a:spcPct val="110000"/>
              </a:lnSpc>
            </a:pPr>
            <a:r>
              <a:rPr lang="en-US" dirty="0" smtClean="0">
                <a:cs typeface="B Nazanin" panose="00000400000000000000" pitchFamily="2" charset="-78"/>
              </a:rPr>
              <a:t>History (all of it)</a:t>
            </a:r>
          </a:p>
          <a:p>
            <a:pPr algn="just">
              <a:lnSpc>
                <a:spcPct val="110000"/>
              </a:lnSpc>
            </a:pPr>
            <a:r>
              <a:rPr lang="en-US" dirty="0" smtClean="0">
                <a:cs typeface="B Nazanin" panose="00000400000000000000" pitchFamily="2" charset="-78"/>
              </a:rPr>
              <a:t>Working Directory / workspace</a:t>
            </a:r>
          </a:p>
          <a:p>
            <a:pPr algn="just">
              <a:lnSpc>
                <a:spcPct val="110000"/>
              </a:lnSpc>
            </a:pPr>
            <a:r>
              <a:rPr lang="en-US" dirty="0" smtClean="0">
                <a:cs typeface="B Nazanin" panose="00000400000000000000" pitchFamily="2" charset="-78"/>
              </a:rPr>
              <a:t>Quasi-hidden .git Folder</a:t>
            </a:r>
          </a:p>
          <a:p>
            <a:pPr algn="just">
              <a:lnSpc>
                <a:spcPct val="110000"/>
              </a:lnSpc>
            </a:pP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963473" y="4140057"/>
            <a:ext cx="4111609" cy="242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27164" y="2093805"/>
            <a:ext cx="4385381" cy="3696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مقایسه </a:t>
            </a:r>
            <a:r>
              <a:rPr lang="en-US" b="1" dirty="0"/>
              <a:t>Git vs. </a:t>
            </a:r>
            <a:r>
              <a:rPr lang="en-US" b="1" dirty="0" smtClean="0"/>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a:bodyPr>
          <a:lstStyle/>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یک نسخه متمرکز </a:t>
            </a:r>
            <a:r>
              <a:rPr lang="fa-IR" sz="1600" dirty="0" smtClean="0">
                <a:cs typeface="B Nazanin" panose="00000400000000000000" pitchFamily="2" charset="-78"/>
              </a:rPr>
              <a:t>است</a:t>
            </a:r>
            <a:r>
              <a:rPr lang="en-US" sz="1600" dirty="0" smtClean="0">
                <a:cs typeface="B Nazanin" panose="00000400000000000000" pitchFamily="2" charset="-78"/>
              </a:rPr>
              <a:t> </a:t>
            </a:r>
            <a:r>
              <a:rPr lang="fa-IR" sz="1600" dirty="0" smtClean="0">
                <a:cs typeface="B Nazanin" panose="00000400000000000000" pitchFamily="2" charset="-78"/>
              </a:rPr>
              <a:t>ولی</a:t>
            </a:r>
            <a:r>
              <a:rPr lang="en-US" sz="1600" dirty="0" smtClean="0">
                <a:cs typeface="B Nazanin" panose="00000400000000000000" pitchFamily="2" charset="-78"/>
              </a:rPr>
              <a:t> Git </a:t>
            </a:r>
            <a:r>
              <a:rPr lang="fa-IR" sz="1600" dirty="0" smtClean="0">
                <a:cs typeface="B Nazanin" panose="00000400000000000000" pitchFamily="2" charset="-78"/>
              </a:rPr>
              <a:t>یک نسخه توزیع شده است. </a:t>
            </a:r>
            <a:r>
              <a:rPr lang="fa-IR" sz="1600" dirty="0">
                <a:cs typeface="B Nazanin" panose="00000400000000000000" pitchFamily="2" charset="-78"/>
              </a:rPr>
              <a:t>زیرا همه کپی کاملی از کل </a:t>
            </a:r>
            <a:r>
              <a:rPr lang="fa-IR" sz="1600" dirty="0" smtClean="0">
                <a:cs typeface="B Nazanin" panose="00000400000000000000" pitchFamily="2" charset="-78"/>
              </a:rPr>
              <a:t>مخزن و </a:t>
            </a:r>
            <a:r>
              <a:rPr lang="fa-IR" sz="1600" dirty="0">
                <a:cs typeface="B Nazanin" panose="00000400000000000000" pitchFamily="2" charset="-78"/>
              </a:rPr>
              <a:t>تاریخچه آن را دارند.</a:t>
            </a:r>
          </a:p>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زبان خاص خود را دارد: </a:t>
            </a:r>
            <a:r>
              <a:rPr lang="en-US" sz="1600" dirty="0">
                <a:cs typeface="B Nazanin" panose="00000400000000000000" pitchFamily="2" charset="-78"/>
              </a:rPr>
              <a:t>Check-in / Check-out </a:t>
            </a:r>
            <a:r>
              <a:rPr lang="fa-IR" sz="1600" dirty="0" smtClean="0">
                <a:cs typeface="B Nazanin" panose="00000400000000000000" pitchFamily="2" charset="-78"/>
              </a:rPr>
              <a:t> یک مفهوم متفاوت </a:t>
            </a:r>
            <a:r>
              <a:rPr lang="fa-IR" sz="1600" dirty="0">
                <a:cs typeface="B Nazanin" panose="00000400000000000000" pitchFamily="2" charset="-78"/>
              </a:rPr>
              <a:t>است.</a:t>
            </a:r>
          </a:p>
          <a:p>
            <a:pPr algn="just" rtl="1">
              <a:lnSpc>
                <a:spcPct val="110000"/>
              </a:lnSpc>
            </a:pPr>
            <a:r>
              <a:rPr lang="fa-IR" sz="1600" dirty="0">
                <a:cs typeface="B Nazanin" panose="00000400000000000000" pitchFamily="2" charset="-78"/>
              </a:rPr>
              <a:t>کاربران </a:t>
            </a:r>
            <a:r>
              <a:rPr lang="en-US" sz="1600" dirty="0">
                <a:cs typeface="B Nazanin" panose="00000400000000000000" pitchFamily="2" charset="-78"/>
              </a:rPr>
              <a:t>TFS </a:t>
            </a:r>
            <a:r>
              <a:rPr lang="fa-IR" sz="1600" dirty="0" smtClean="0">
                <a:cs typeface="B Nazanin" panose="00000400000000000000" pitchFamily="2" charset="-78"/>
              </a:rPr>
              <a:t> “</a:t>
            </a:r>
            <a:r>
              <a:rPr lang="en-US" sz="1600" dirty="0" smtClean="0">
                <a:cs typeface="B Nazanin" panose="00000400000000000000" pitchFamily="2" charset="-78"/>
              </a:rPr>
              <a:t>Check-in</a:t>
            </a:r>
            <a:r>
              <a:rPr lang="fa-IR" sz="1600" dirty="0" smtClean="0">
                <a:cs typeface="B Nazanin" panose="00000400000000000000" pitchFamily="2" charset="-78"/>
              </a:rPr>
              <a:t>" </a:t>
            </a:r>
            <a:r>
              <a:rPr lang="fa-IR" sz="1600" dirty="0">
                <a:cs typeface="B Nazanin" panose="00000400000000000000" pitchFamily="2" charset="-78"/>
              </a:rPr>
              <a:t>می کنند که قفل پرونده را فراخوانی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a:cs typeface="B Nazanin" panose="00000400000000000000" pitchFamily="2" charset="-78"/>
              </a:rPr>
              <a:t> </a:t>
            </a:r>
            <a:r>
              <a:rPr lang="fa-IR" sz="1600" dirty="0" smtClean="0">
                <a:cs typeface="B Nazanin" panose="00000400000000000000" pitchFamily="2" charset="-78"/>
              </a:rPr>
              <a:t>اما کاربران </a:t>
            </a:r>
            <a:r>
              <a:rPr lang="en-US" sz="1600" dirty="0" smtClean="0">
                <a:cs typeface="B Nazanin" panose="00000400000000000000" pitchFamily="2" charset="-78"/>
              </a:rPr>
              <a:t>Git</a:t>
            </a:r>
            <a:r>
              <a:rPr lang="fa-IR" sz="1600" dirty="0" smtClean="0">
                <a:cs typeface="B Nazanin" panose="00000400000000000000" pitchFamily="2" charset="-78"/>
              </a:rPr>
              <a:t> </a:t>
            </a:r>
            <a:r>
              <a:rPr lang="en-US" sz="1600" dirty="0" smtClean="0">
                <a:cs typeface="B Nazanin" panose="00000400000000000000" pitchFamily="2" charset="-78"/>
              </a:rPr>
              <a:t>commit</a:t>
            </a:r>
            <a:r>
              <a:rPr lang="fa-IR" sz="1600" dirty="0" smtClean="0">
                <a:cs typeface="B Nazanin" panose="00000400000000000000" pitchFamily="2" charset="-78"/>
              </a:rPr>
              <a:t> های خود </a:t>
            </a:r>
            <a:r>
              <a:rPr lang="fa-IR" sz="1600" dirty="0">
                <a:cs typeface="B Nazanin" panose="00000400000000000000" pitchFamily="2" charset="-78"/>
              </a:rPr>
              <a:t>را بر اساس نسخه های کامل توزیع شده با بررسی تفاوت انجام می دهند</a:t>
            </a:r>
            <a:r>
              <a:rPr lang="fa-IR" sz="1600" dirty="0" smtClean="0">
                <a:cs typeface="B Nazanin" panose="00000400000000000000" pitchFamily="2" charset="-78"/>
              </a:rPr>
              <a:t>.</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a:t>
            </a:r>
            <a:r>
              <a:rPr lang="fa-IR" sz="1600" dirty="0" smtClean="0">
                <a:cs typeface="B Nazanin" panose="00000400000000000000" pitchFamily="2" charset="-78"/>
              </a:rPr>
              <a:t>“</a:t>
            </a:r>
            <a:r>
              <a:rPr lang="en-US" sz="1600" dirty="0" smtClean="0">
                <a:cs typeface="B Nazanin" panose="00000400000000000000" pitchFamily="2" charset="-78"/>
              </a:rPr>
              <a:t>shelf</a:t>
            </a:r>
            <a:r>
              <a:rPr lang="fa-IR" sz="1600" dirty="0" smtClean="0">
                <a:cs typeface="B Nazanin" panose="00000400000000000000" pitchFamily="2" charset="-78"/>
              </a:rPr>
              <a:t>" </a:t>
            </a:r>
            <a:r>
              <a:rPr lang="fa-IR" sz="1600" dirty="0">
                <a:cs typeface="B Nazanin" panose="00000400000000000000" pitchFamily="2" charset="-78"/>
              </a:rPr>
              <a:t>برای نگهداری تغییرات محلی به طور موقت فراهم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smtClean="0">
                <a:cs typeface="B Nazanin" panose="00000400000000000000" pitchFamily="2" charset="-78"/>
              </a:rPr>
              <a:t> و</a:t>
            </a:r>
            <a:r>
              <a:rPr lang="en-US" sz="1600" dirty="0" smtClean="0">
                <a:cs typeface="B Nazanin" panose="00000400000000000000" pitchFamily="2" charset="-78"/>
              </a:rPr>
              <a:t> Git </a:t>
            </a:r>
            <a:r>
              <a:rPr lang="fa-IR" sz="1600" dirty="0">
                <a:cs typeface="B Nazanin" panose="00000400000000000000" pitchFamily="2" charset="-78"/>
              </a:rPr>
              <a:t>یک منطقه ذخیره را دور از موارد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فراهم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مجموعه </a:t>
            </a:r>
            <a:r>
              <a:rPr lang="en-US" sz="1600" dirty="0" smtClean="0">
                <a:cs typeface="B Nazanin" panose="00000400000000000000" pitchFamily="2" charset="-78"/>
              </a:rPr>
              <a:t>shelf</a:t>
            </a:r>
            <a:r>
              <a:rPr lang="fa-IR" sz="1600" dirty="0" smtClean="0">
                <a:cs typeface="B Nazanin" panose="00000400000000000000" pitchFamily="2" charset="-78"/>
              </a:rPr>
              <a:t> ها در </a:t>
            </a:r>
            <a:r>
              <a:rPr lang="en-US" sz="1600" dirty="0">
                <a:cs typeface="B Nazanin" panose="00000400000000000000" pitchFamily="2" charset="-78"/>
              </a:rPr>
              <a:t>TFS </a:t>
            </a:r>
            <a:r>
              <a:rPr lang="fa-IR" sz="1600" dirty="0">
                <a:cs typeface="B Nazanin" panose="00000400000000000000" pitchFamily="2" charset="-78"/>
              </a:rPr>
              <a:t>در سرور مرکزی ذخیره می </a:t>
            </a:r>
            <a:r>
              <a:rPr lang="fa-IR" sz="1600" dirty="0" smtClean="0">
                <a:cs typeface="B Nazanin" panose="00000400000000000000" pitchFamily="2" charset="-78"/>
              </a:rPr>
              <a:t>شوند اما موارد </a:t>
            </a:r>
            <a:r>
              <a:rPr lang="fa-IR" sz="1600" dirty="0">
                <a:cs typeface="B Nazanin" panose="00000400000000000000" pitchFamily="2" charset="-78"/>
              </a:rPr>
              <a:t>ذخیره شده </a:t>
            </a:r>
            <a:r>
              <a:rPr lang="fa-IR" sz="1600" dirty="0" smtClean="0">
                <a:cs typeface="B Nazanin" panose="00000400000000000000" pitchFamily="2" charset="-78"/>
              </a:rPr>
              <a:t>در</a:t>
            </a:r>
            <a:r>
              <a:rPr lang="en-US" sz="1600" dirty="0" smtClean="0">
                <a:cs typeface="B Nazanin" panose="00000400000000000000" pitchFamily="2" charset="-78"/>
              </a:rPr>
              <a:t> Git </a:t>
            </a:r>
            <a:r>
              <a:rPr lang="fa-IR" sz="1600" dirty="0" smtClean="0">
                <a:cs typeface="B Nazanin" panose="00000400000000000000" pitchFamily="2" charset="-78"/>
              </a:rPr>
              <a:t>در دستگاه </a:t>
            </a:r>
            <a:r>
              <a:rPr lang="fa-IR" sz="1600" dirty="0">
                <a:cs typeface="B Nazanin" panose="00000400000000000000" pitchFamily="2" charset="-78"/>
              </a:rPr>
              <a:t>محلی باقی می مانند</a:t>
            </a:r>
            <a:r>
              <a:rPr lang="fa-IR" sz="1600" dirty="0" smtClean="0">
                <a:cs typeface="B Nazanin" panose="00000400000000000000" pitchFamily="2" charset="-78"/>
              </a:rPr>
              <a:t>.</a:t>
            </a:r>
          </a:p>
          <a:p>
            <a:pPr algn="just" rtl="1">
              <a:lnSpc>
                <a:spcPct val="110000"/>
              </a:lnSpc>
            </a:pPr>
            <a:r>
              <a:rPr lang="fa-IR" sz="1600" dirty="0">
                <a:cs typeface="B Nazanin" panose="00000400000000000000" pitchFamily="2" charset="-78"/>
              </a:rPr>
              <a:t>گروه های </a:t>
            </a:r>
            <a:r>
              <a:rPr lang="en-US" sz="1600" dirty="0" smtClean="0">
                <a:cs typeface="B Nazanin" panose="00000400000000000000" pitchFamily="2" charset="-78"/>
              </a:rPr>
              <a:t>TFS</a:t>
            </a:r>
            <a:r>
              <a:rPr lang="fa-IR" sz="1600" dirty="0" smtClean="0">
                <a:cs typeface="B Nazanin" panose="00000400000000000000" pitchFamily="2" charset="-78"/>
              </a:rPr>
              <a:t> در </a:t>
            </a:r>
            <a:r>
              <a:rPr lang="fa-IR" sz="1600" dirty="0">
                <a:cs typeface="B Nazanin" panose="00000400000000000000" pitchFamily="2" charset="-78"/>
              </a:rPr>
              <a:t>مجموعه های تغییر یافته با شماره متوالی تغییر می کنند</a:t>
            </a:r>
            <a:r>
              <a:rPr lang="fa-IR" sz="1600" dirty="0" smtClean="0">
                <a:cs typeface="B Nazanin" panose="00000400000000000000" pitchFamily="2" charset="-78"/>
              </a:rPr>
              <a:t>. در </a:t>
            </a:r>
            <a:r>
              <a:rPr lang="en-US" sz="1600" dirty="0" smtClean="0">
                <a:cs typeface="B Nazanin" panose="00000400000000000000" pitchFamily="2" charset="-78"/>
              </a:rPr>
              <a:t>Git</a:t>
            </a:r>
            <a:r>
              <a:rPr lang="fa-IR" sz="1600" dirty="0" smtClean="0">
                <a:cs typeface="B Nazanin" panose="00000400000000000000" pitchFamily="2" charset="-78"/>
              </a:rPr>
              <a:t> به </a:t>
            </a:r>
            <a:r>
              <a:rPr lang="fa-IR" sz="1600" dirty="0">
                <a:cs typeface="B Nazanin" panose="00000400000000000000" pitchFamily="2" charset="-78"/>
              </a:rPr>
              <a:t>هر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یک هش 32 بایت اختصاص می دهد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شاخه های </a:t>
            </a:r>
            <a:r>
              <a:rPr lang="en-US" sz="1600" dirty="0">
                <a:cs typeface="B Nazanin" panose="00000400000000000000" pitchFamily="2" charset="-78"/>
              </a:rPr>
              <a:t>TFS </a:t>
            </a:r>
            <a:r>
              <a:rPr lang="fa-IR" sz="1600" dirty="0">
                <a:cs typeface="B Nazanin" panose="00000400000000000000" pitchFamily="2" charset="-78"/>
              </a:rPr>
              <a:t>یک پوشه جدید ایجاد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endParaRPr lang="en-US" sz="1600" dirty="0" smtClean="0">
              <a:cs typeface="B Nazanin" panose="00000400000000000000" pitchFamily="2" charset="-78"/>
            </a:endParaRPr>
          </a:p>
          <a:p>
            <a:pPr algn="just" rtl="1">
              <a:lnSpc>
                <a:spcPct val="110000"/>
              </a:lnSpc>
            </a:pPr>
            <a:r>
              <a:rPr lang="fa-IR" sz="1600" dirty="0" smtClean="0">
                <a:cs typeface="B Nazanin" panose="00000400000000000000" pitchFamily="2" charset="-78"/>
              </a:rPr>
              <a:t>خلاصه </a:t>
            </a:r>
            <a:r>
              <a:rPr lang="fa-IR" sz="1600" dirty="0">
                <a:cs typeface="B Nazanin" panose="00000400000000000000" pitchFamily="2" charset="-78"/>
              </a:rPr>
              <a:t>تفاوت ها:</a:t>
            </a:r>
            <a:endParaRPr lang="fa-IR" sz="1600"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able 7"/>
          <p:cNvGraphicFramePr>
            <a:graphicFrameLocks noGrp="1"/>
          </p:cNvGraphicFramePr>
          <p:nvPr>
            <p:extLst>
              <p:ext uri="{D42A27DB-BD31-4B8C-83A1-F6EECF244321}">
                <p14:modId xmlns:p14="http://schemas.microsoft.com/office/powerpoint/2010/main" val="1679362373"/>
              </p:ext>
            </p:extLst>
          </p:nvPr>
        </p:nvGraphicFramePr>
        <p:xfrm>
          <a:off x="500952" y="4825643"/>
          <a:ext cx="5640203" cy="1812224"/>
        </p:xfrm>
        <a:graphic>
          <a:graphicData uri="http://schemas.openxmlformats.org/drawingml/2006/table">
            <a:tbl>
              <a:tblPr firstRow="1" bandRow="1">
                <a:tableStyleId>{5C22544A-7EE6-4342-B048-85BDC9FD1C3A}</a:tableStyleId>
              </a:tblPr>
              <a:tblGrid>
                <a:gridCol w="2772826">
                  <a:extLst>
                    <a:ext uri="{9D8B030D-6E8A-4147-A177-3AD203B41FA5}">
                      <a16:colId xmlns:a16="http://schemas.microsoft.com/office/drawing/2014/main" val="2817533657"/>
                    </a:ext>
                  </a:extLst>
                </a:gridCol>
                <a:gridCol w="2867377">
                  <a:extLst>
                    <a:ext uri="{9D8B030D-6E8A-4147-A177-3AD203B41FA5}">
                      <a16:colId xmlns:a16="http://schemas.microsoft.com/office/drawing/2014/main" val="2700694267"/>
                    </a:ext>
                  </a:extLst>
                </a:gridCol>
              </a:tblGrid>
              <a:tr h="194733">
                <a:tc>
                  <a:txBody>
                    <a:bodyPr/>
                    <a:lstStyle/>
                    <a:p>
                      <a:r>
                        <a:rPr lang="en-US" sz="1100" dirty="0" smtClean="0"/>
                        <a:t>TFS</a:t>
                      </a:r>
                      <a:endParaRPr lang="en-US" sz="1100" dirty="0"/>
                    </a:p>
                  </a:txBody>
                  <a:tcPr marL="58890" marR="58890" marT="29444" marB="29444" anchor="ctr"/>
                </a:tc>
                <a:tc>
                  <a:txBody>
                    <a:bodyPr/>
                    <a:lstStyle/>
                    <a:p>
                      <a:r>
                        <a:rPr lang="en-US" sz="1100" dirty="0"/>
                        <a:t>Git</a:t>
                      </a:r>
                    </a:p>
                  </a:txBody>
                  <a:tcPr marL="58890" marR="58890" marT="29444" marB="29444" anchor="ctr"/>
                </a:tc>
                <a:extLst>
                  <a:ext uri="{0D108BD9-81ED-4DB2-BD59-A6C34878D82A}">
                    <a16:rowId xmlns:a16="http://schemas.microsoft.com/office/drawing/2014/main" val="1569674682"/>
                  </a:ext>
                </a:extLst>
              </a:tr>
              <a:tr h="194733">
                <a:tc>
                  <a:txBody>
                    <a:bodyPr/>
                    <a:lstStyle/>
                    <a:p>
                      <a:r>
                        <a:rPr lang="en-US" sz="1100"/>
                        <a:t>Check-In</a:t>
                      </a:r>
                    </a:p>
                  </a:txBody>
                  <a:tcPr marL="58890" marR="58890" marT="29444" marB="29444" anchor="ctr"/>
                </a:tc>
                <a:tc>
                  <a:txBody>
                    <a:bodyPr/>
                    <a:lstStyle/>
                    <a:p>
                      <a:r>
                        <a:rPr lang="en-US" sz="1100" dirty="0"/>
                        <a:t>Commit + Push</a:t>
                      </a:r>
                    </a:p>
                  </a:txBody>
                  <a:tcPr marL="58890" marR="58890" marT="29444" marB="29444" anchor="ctr"/>
                </a:tc>
                <a:extLst>
                  <a:ext uri="{0D108BD9-81ED-4DB2-BD59-A6C34878D82A}">
                    <a16:rowId xmlns:a16="http://schemas.microsoft.com/office/drawing/2014/main" val="4069034226"/>
                  </a:ext>
                </a:extLst>
              </a:tr>
              <a:tr h="194733">
                <a:tc>
                  <a:txBody>
                    <a:bodyPr/>
                    <a:lstStyle/>
                    <a:p>
                      <a:r>
                        <a:rPr lang="en-US" sz="1100"/>
                        <a:t>Get Latest Version</a:t>
                      </a:r>
                    </a:p>
                  </a:txBody>
                  <a:tcPr marL="58890" marR="58890" marT="29444" marB="29444" anchor="ctr"/>
                </a:tc>
                <a:tc>
                  <a:txBody>
                    <a:bodyPr/>
                    <a:lstStyle/>
                    <a:p>
                      <a:r>
                        <a:rPr lang="en-US" sz="1100" dirty="0"/>
                        <a:t>Pull</a:t>
                      </a:r>
                    </a:p>
                  </a:txBody>
                  <a:tcPr marL="58890" marR="58890" marT="29444" marB="29444" anchor="ctr"/>
                </a:tc>
                <a:extLst>
                  <a:ext uri="{0D108BD9-81ED-4DB2-BD59-A6C34878D82A}">
                    <a16:rowId xmlns:a16="http://schemas.microsoft.com/office/drawing/2014/main" val="3067396142"/>
                  </a:ext>
                </a:extLst>
              </a:tr>
              <a:tr h="0">
                <a:tc>
                  <a:txBody>
                    <a:bodyPr/>
                    <a:lstStyle/>
                    <a:p>
                      <a:r>
                        <a:rPr lang="en-US" sz="1100"/>
                        <a:t>‘Map Local Path’</a:t>
                      </a:r>
                    </a:p>
                  </a:txBody>
                  <a:tcPr marL="58890" marR="58890" marT="29444" marB="29444" anchor="ctr"/>
                </a:tc>
                <a:tc>
                  <a:txBody>
                    <a:bodyPr/>
                    <a:lstStyle/>
                    <a:p>
                      <a:r>
                        <a:rPr lang="en-US" sz="1100"/>
                        <a:t>Clone</a:t>
                      </a:r>
                    </a:p>
                  </a:txBody>
                  <a:tcPr marL="58890" marR="58890" marT="29444" marB="29444" anchor="ctr"/>
                </a:tc>
                <a:extLst>
                  <a:ext uri="{0D108BD9-81ED-4DB2-BD59-A6C34878D82A}">
                    <a16:rowId xmlns:a16="http://schemas.microsoft.com/office/drawing/2014/main" val="982361492"/>
                  </a:ext>
                </a:extLst>
              </a:tr>
              <a:tr h="194733">
                <a:tc>
                  <a:txBody>
                    <a:bodyPr/>
                    <a:lstStyle/>
                    <a:p>
                      <a:r>
                        <a:rPr lang="en-US" sz="1100" dirty="0"/>
                        <a:t>Shelve</a:t>
                      </a:r>
                    </a:p>
                  </a:txBody>
                  <a:tcPr marL="58890" marR="58890" marT="29444" marB="29444" anchor="ctr"/>
                </a:tc>
                <a:tc>
                  <a:txBody>
                    <a:bodyPr/>
                    <a:lstStyle/>
                    <a:p>
                      <a:r>
                        <a:rPr lang="en-US" sz="1100"/>
                        <a:t>Stash (only local though)</a:t>
                      </a:r>
                    </a:p>
                  </a:txBody>
                  <a:tcPr marL="58890" marR="58890" marT="29444" marB="29444" anchor="ctr"/>
                </a:tc>
                <a:extLst>
                  <a:ext uri="{0D108BD9-81ED-4DB2-BD59-A6C34878D82A}">
                    <a16:rowId xmlns:a16="http://schemas.microsoft.com/office/drawing/2014/main" val="471247875"/>
                  </a:ext>
                </a:extLst>
              </a:tr>
              <a:tr h="194733">
                <a:tc>
                  <a:txBody>
                    <a:bodyPr/>
                    <a:lstStyle/>
                    <a:p>
                      <a:r>
                        <a:rPr lang="en-US" sz="1100"/>
                        <a:t>Label</a:t>
                      </a:r>
                    </a:p>
                  </a:txBody>
                  <a:tcPr marL="58890" marR="58890" marT="29444" marB="29444" anchor="ctr"/>
                </a:tc>
                <a:tc>
                  <a:txBody>
                    <a:bodyPr/>
                    <a:lstStyle/>
                    <a:p>
                      <a:r>
                        <a:rPr lang="en-US" sz="1100"/>
                        <a:t>Tag</a:t>
                      </a:r>
                    </a:p>
                  </a:txBody>
                  <a:tcPr marL="58890" marR="58890" marT="29444" marB="29444" anchor="ctr"/>
                </a:tc>
                <a:extLst>
                  <a:ext uri="{0D108BD9-81ED-4DB2-BD59-A6C34878D82A}">
                    <a16:rowId xmlns:a16="http://schemas.microsoft.com/office/drawing/2014/main" val="1846104234"/>
                  </a:ext>
                </a:extLst>
              </a:tr>
              <a:tr h="194733">
                <a:tc>
                  <a:txBody>
                    <a:bodyPr/>
                    <a:lstStyle/>
                    <a:p>
                      <a:r>
                        <a:rPr lang="en-US" sz="1100"/>
                        <a:t>‘Compare Local to Server’</a:t>
                      </a:r>
                    </a:p>
                  </a:txBody>
                  <a:tcPr marL="58890" marR="58890" marT="29444" marB="29444" anchor="ctr"/>
                </a:tc>
                <a:tc>
                  <a:txBody>
                    <a:bodyPr/>
                    <a:lstStyle/>
                    <a:p>
                      <a:r>
                        <a:rPr lang="en-US" sz="1100"/>
                        <a:t>Fetch</a:t>
                      </a:r>
                    </a:p>
                  </a:txBody>
                  <a:tcPr marL="58890" marR="58890" marT="29444" marB="29444" anchor="ctr"/>
                </a:tc>
                <a:extLst>
                  <a:ext uri="{0D108BD9-81ED-4DB2-BD59-A6C34878D82A}">
                    <a16:rowId xmlns:a16="http://schemas.microsoft.com/office/drawing/2014/main" val="210857222"/>
                  </a:ext>
                </a:extLst>
              </a:tr>
              <a:tr h="194733">
                <a:tc>
                  <a:txBody>
                    <a:bodyPr/>
                    <a:lstStyle/>
                    <a:p>
                      <a:r>
                        <a:rPr lang="en-US" sz="1100"/>
                        <a:t>Checkin and get Latest</a:t>
                      </a:r>
                    </a:p>
                  </a:txBody>
                  <a:tcPr marL="58890" marR="58890" marT="29444" marB="29444" anchor="ctr"/>
                </a:tc>
                <a:tc>
                  <a:txBody>
                    <a:bodyPr/>
                    <a:lstStyle/>
                    <a:p>
                      <a:r>
                        <a:rPr lang="en-US" sz="1100" dirty="0"/>
                        <a:t>Sync</a:t>
                      </a:r>
                    </a:p>
                  </a:txBody>
                  <a:tcPr marL="58890" marR="58890" marT="29444" marB="29444" anchor="ctr"/>
                </a:tc>
                <a:extLst>
                  <a:ext uri="{0D108BD9-81ED-4DB2-BD59-A6C34878D82A}">
                    <a16:rowId xmlns:a16="http://schemas.microsoft.com/office/drawing/2014/main" val="3723134514"/>
                  </a:ext>
                </a:extLst>
              </a:tr>
            </a:tbl>
          </a:graphicData>
        </a:graphic>
      </p:graphicFrame>
    </p:spTree>
    <p:extLst>
      <p:ext uri="{BB962C8B-B14F-4D97-AF65-F5344CB8AC3E}">
        <p14:creationId xmlns:p14="http://schemas.microsoft.com/office/powerpoint/2010/main" val="2867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مزایای </a:t>
            </a:r>
            <a:r>
              <a:rPr lang="en-US" dirty="0" smtClean="0">
                <a:cs typeface="B Nazanin" panose="00000400000000000000" pitchFamily="2" charset="-78"/>
              </a:rPr>
              <a:t>Git</a:t>
            </a:r>
            <a:r>
              <a:rPr lang="fa-IR" dirty="0" smtClean="0">
                <a:cs typeface="B Nazanin" panose="00000400000000000000" pitchFamily="2" charset="-78"/>
              </a:rPr>
              <a:t> به نسبت </a:t>
            </a:r>
            <a:r>
              <a:rPr lang="en-US" dirty="0" smtClean="0">
                <a:cs typeface="B Nazanin" panose="00000400000000000000" pitchFamily="2" charset="-78"/>
              </a:rPr>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fontScale="85000" lnSpcReduction="10000"/>
          </a:bodyPr>
          <a:lstStyle/>
          <a:p>
            <a:pPr algn="just" rtl="1">
              <a:lnSpc>
                <a:spcPct val="110000"/>
              </a:lnSpc>
            </a:pPr>
            <a:r>
              <a:rPr lang="fa-IR" dirty="0" smtClean="0">
                <a:cs typeface="B Nazanin" panose="00000400000000000000" pitchFamily="2" charset="-78"/>
              </a:rPr>
              <a:t>مزایا </a:t>
            </a:r>
            <a:r>
              <a:rPr lang="en-US" dirty="0" smtClean="0">
                <a:cs typeface="B Nazanin" panose="00000400000000000000" pitchFamily="2" charset="-78"/>
              </a:rPr>
              <a:t>git</a:t>
            </a:r>
            <a:r>
              <a:rPr lang="fa-IR" dirty="0" smtClean="0">
                <a:cs typeface="B Nazanin" panose="00000400000000000000" pitchFamily="2" charset="-78"/>
              </a:rPr>
              <a:t> :</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fa-IR" dirty="0">
                <a:cs typeface="B Nazanin" panose="00000400000000000000" pitchFamily="2" charset="-78"/>
              </a:rPr>
              <a:t>وابستگی قابل توجهی به یک سرور از راه دور </a:t>
            </a:r>
            <a:r>
              <a:rPr lang="fa-IR" dirty="0" smtClean="0">
                <a:cs typeface="B Nazanin" panose="00000400000000000000" pitchFamily="2" charset="-78"/>
              </a:rPr>
              <a:t>را کاهش </a:t>
            </a:r>
            <a:r>
              <a:rPr lang="fa-IR" dirty="0">
                <a:cs typeface="B Nazanin" panose="00000400000000000000" pitchFamily="2" charset="-78"/>
              </a:rPr>
              <a:t>می </a:t>
            </a:r>
            <a:r>
              <a:rPr lang="fa-IR" dirty="0" smtClean="0">
                <a:cs typeface="B Nazanin" panose="00000400000000000000" pitchFamily="2" charset="-78"/>
              </a:rPr>
              <a:t>دهد.</a:t>
            </a:r>
          </a:p>
          <a:p>
            <a:pPr lvl="1" algn="just" rtl="1">
              <a:lnSpc>
                <a:spcPct val="110000"/>
              </a:lnSpc>
              <a:buFont typeface="Wingdings" panose="05000000000000000000" pitchFamily="2" charset="2"/>
              <a:buChar char="v"/>
            </a:pPr>
            <a:r>
              <a:rPr lang="fa-IR" dirty="0">
                <a:cs typeface="B Nazanin" panose="00000400000000000000" pitchFamily="2" charset="-78"/>
              </a:rPr>
              <a:t>جریان کار تمیزتر و تاریخچه </a:t>
            </a:r>
            <a:r>
              <a:rPr lang="fa-IR" dirty="0" smtClean="0">
                <a:cs typeface="B Nazanin" panose="00000400000000000000" pitchFamily="2" charset="-78"/>
              </a:rPr>
              <a:t>تمیزتری دارد.</a:t>
            </a:r>
          </a:p>
          <a:p>
            <a:pPr lvl="1" algn="just" rtl="1">
              <a:lnSpc>
                <a:spcPct val="110000"/>
              </a:lnSpc>
              <a:buFont typeface="Wingdings" panose="05000000000000000000" pitchFamily="2" charset="2"/>
              <a:buChar char="v"/>
            </a:pPr>
            <a:r>
              <a:rPr lang="fa-IR" dirty="0">
                <a:cs typeface="B Nazanin" panose="00000400000000000000" pitchFamily="2" charset="-78"/>
              </a:rPr>
              <a:t>شاخه های واقعی - یک تفاوت </a:t>
            </a:r>
            <a:r>
              <a:rPr lang="fa-IR" dirty="0" smtClean="0">
                <a:cs typeface="B Nazanin" panose="00000400000000000000" pitchFamily="2" charset="-78"/>
              </a:rPr>
              <a:t>اساسی دارد.</a:t>
            </a:r>
          </a:p>
          <a:p>
            <a:pPr lvl="1" algn="just" rtl="1">
              <a:lnSpc>
                <a:spcPct val="110000"/>
              </a:lnSpc>
              <a:buFont typeface="Wingdings" panose="05000000000000000000" pitchFamily="2" charset="2"/>
              <a:buChar char="v"/>
            </a:pPr>
            <a:r>
              <a:rPr lang="fa-IR" dirty="0" smtClean="0">
                <a:cs typeface="B Nazanin" panose="00000400000000000000" pitchFamily="2" charset="-78"/>
              </a:rPr>
              <a:t>افزونگی دارد و این افزونگی در برخی مواقع قابل قبول می باشد (زمانیکه سرور اصلی دچار مشکل شود).</a:t>
            </a:r>
          </a:p>
          <a:p>
            <a:pPr lvl="1" algn="just" rtl="1">
              <a:lnSpc>
                <a:spcPct val="110000"/>
              </a:lnSpc>
              <a:buFont typeface="Wingdings" panose="05000000000000000000" pitchFamily="2" charset="2"/>
              <a:buChar char="v"/>
            </a:pPr>
            <a:r>
              <a:rPr lang="fa-IR" dirty="0" smtClean="0">
                <a:cs typeface="B Nazanin" panose="00000400000000000000" pitchFamily="2" charset="-78"/>
              </a:rPr>
              <a:t>تحرک پذیری دارد بدان معنی که شما می توانید به آسانی به هر سیستمی آن را انتقال دهید.</a:t>
            </a:r>
          </a:p>
          <a:p>
            <a:pPr lvl="1" algn="just" rtl="1">
              <a:lnSpc>
                <a:spcPct val="110000"/>
              </a:lnSpc>
              <a:buFont typeface="Wingdings" panose="05000000000000000000" pitchFamily="2" charset="2"/>
              <a:buChar char="v"/>
            </a:pPr>
            <a:r>
              <a:rPr lang="fa-IR" dirty="0" smtClean="0">
                <a:cs typeface="B Nazanin" panose="00000400000000000000" pitchFamily="2" charset="-78"/>
              </a:rPr>
              <a:t>بسیاری از ابزارهای مدیریت و کاربران بصورت رایگان و متن باز در اختیار شما قرار می گیرد.</a:t>
            </a:r>
          </a:p>
          <a:p>
            <a:pPr lvl="1" algn="just" rtl="1">
              <a:lnSpc>
                <a:spcPct val="110000"/>
              </a:lnSpc>
              <a:buFont typeface="Wingdings" panose="05000000000000000000" pitchFamily="2" charset="2"/>
              <a:buChar char="v"/>
            </a:pPr>
            <a:r>
              <a:rPr lang="fa-IR" dirty="0">
                <a:cs typeface="B Nazanin" panose="00000400000000000000" pitchFamily="2" charset="-78"/>
              </a:rPr>
              <a:t>تعداد زیادی سرویس </a:t>
            </a:r>
            <a:r>
              <a:rPr lang="fa-IR" dirty="0" smtClean="0">
                <a:cs typeface="B Nazanin" panose="00000400000000000000" pitchFamily="2" charset="-78"/>
              </a:rPr>
              <a:t>میزبانی</a:t>
            </a:r>
            <a:r>
              <a:rPr lang="fa-IR" dirty="0">
                <a:cs typeface="B Nazanin" panose="00000400000000000000" pitchFamily="2" charset="-78"/>
              </a:rPr>
              <a:t> </a:t>
            </a:r>
            <a:r>
              <a:rPr lang="fa-IR" dirty="0" smtClean="0">
                <a:cs typeface="B Nazanin" panose="00000400000000000000" pitchFamily="2" charset="-78"/>
              </a:rPr>
              <a:t>ابری</a:t>
            </a:r>
            <a:r>
              <a:rPr lang="en-US" dirty="0" smtClean="0">
                <a:cs typeface="B Nazanin" panose="00000400000000000000" pitchFamily="2" charset="-78"/>
              </a:rPr>
              <a:t> GIT </a:t>
            </a:r>
            <a:r>
              <a:rPr lang="fa-IR" dirty="0" smtClean="0">
                <a:cs typeface="B Nazanin" panose="00000400000000000000" pitchFamily="2" charset="-78"/>
              </a:rPr>
              <a:t>وجود </a:t>
            </a:r>
            <a:r>
              <a:rPr lang="fa-IR" dirty="0">
                <a:cs typeface="B Nazanin" panose="00000400000000000000" pitchFamily="2" charset="-78"/>
              </a:rPr>
              <a:t>دارد</a:t>
            </a:r>
            <a:r>
              <a:rPr lang="fa-IR" dirty="0" smtClean="0">
                <a:cs typeface="B Nazanin" panose="00000400000000000000" pitchFamily="2" charset="-78"/>
              </a:rPr>
              <a:t>.</a:t>
            </a:r>
          </a:p>
          <a:p>
            <a:pPr lvl="1" algn="just" rtl="1">
              <a:lnSpc>
                <a:spcPct val="110000"/>
              </a:lnSpc>
              <a:buFont typeface="Wingdings" panose="05000000000000000000" pitchFamily="2" charset="2"/>
              <a:buChar char="v"/>
            </a:pPr>
            <a:r>
              <a:rPr lang="en-US" dirty="0"/>
              <a:t>. </a:t>
            </a:r>
            <a:r>
              <a:rPr lang="en-US" b="1" dirty="0"/>
              <a:t>Cross </a:t>
            </a:r>
            <a:r>
              <a:rPr lang="en-US" b="1" dirty="0" smtClean="0"/>
              <a:t>platform</a:t>
            </a:r>
            <a:endParaRPr lang="fa-IR" dirty="0" smtClean="0">
              <a:cs typeface="B Nazanin" panose="00000400000000000000" pitchFamily="2" charset="-78"/>
            </a:endParaRPr>
          </a:p>
          <a:p>
            <a:pPr algn="just" rtl="1">
              <a:lnSpc>
                <a:spcPct val="110000"/>
              </a:lnSpc>
            </a:pPr>
            <a:r>
              <a:rPr lang="fa-IR" dirty="0" smtClean="0">
                <a:cs typeface="B Nazanin" panose="00000400000000000000" pitchFamily="2" charset="-78"/>
              </a:rPr>
              <a:t>معایب </a:t>
            </a:r>
            <a:r>
              <a:rPr lang="en-US" dirty="0" smtClean="0">
                <a:cs typeface="B Nazanin" panose="00000400000000000000" pitchFamily="2" charset="-78"/>
              </a:rPr>
              <a:t>git</a:t>
            </a:r>
            <a:r>
              <a:rPr lang="fa-IR" dirty="0" smtClean="0">
                <a:cs typeface="B Nazanin" panose="00000400000000000000" pitchFamily="2" charset="-78"/>
              </a:rPr>
              <a:t> :</a:t>
            </a:r>
          </a:p>
          <a:p>
            <a:pPr lvl="1" algn="just" rtl="1">
              <a:lnSpc>
                <a:spcPct val="110000"/>
              </a:lnSpc>
              <a:buFont typeface="Wingdings" panose="05000000000000000000" pitchFamily="2" charset="2"/>
              <a:buChar char="v"/>
            </a:pPr>
            <a:r>
              <a:rPr lang="en-US" dirty="0">
                <a:cs typeface="B Nazanin" panose="00000400000000000000" pitchFamily="2" charset="-78"/>
              </a:rPr>
              <a:t>GIT </a:t>
            </a:r>
            <a:r>
              <a:rPr lang="fa-IR" dirty="0" smtClean="0">
                <a:cs typeface="B Nazanin" panose="00000400000000000000" pitchFamily="2" charset="-78"/>
              </a:rPr>
              <a:t> در </a:t>
            </a:r>
            <a:r>
              <a:rPr lang="fa-IR" dirty="0">
                <a:cs typeface="B Nazanin" panose="00000400000000000000" pitchFamily="2" charset="-78"/>
              </a:rPr>
              <a:t>هنگام مدیریت تعداد بسیار زیادی از پرونده ها نسبت </a:t>
            </a:r>
            <a:r>
              <a:rPr lang="fa-IR" dirty="0" smtClean="0">
                <a:cs typeface="B Nazanin" panose="00000400000000000000" pitchFamily="2" charset="-78"/>
              </a:rPr>
              <a:t>به</a:t>
            </a:r>
            <a:r>
              <a:rPr lang="en-US" dirty="0" smtClean="0">
                <a:cs typeface="B Nazanin" panose="00000400000000000000" pitchFamily="2" charset="-78"/>
              </a:rPr>
              <a:t> TFS </a:t>
            </a:r>
            <a:r>
              <a:rPr lang="fa-IR" dirty="0">
                <a:cs typeface="B Nazanin" panose="00000400000000000000" pitchFamily="2" charset="-78"/>
              </a:rPr>
              <a:t>کارایی کمتری دارد</a:t>
            </a:r>
            <a:r>
              <a:rPr lang="fa-IR" dirty="0" smtClean="0">
                <a:cs typeface="B Nazanin" panose="00000400000000000000" pitchFamily="2" charset="-78"/>
              </a:rPr>
              <a:t>.</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en-US" dirty="0" smtClean="0">
                <a:cs typeface="B Nazanin" panose="00000400000000000000" pitchFamily="2" charset="-78"/>
              </a:rPr>
              <a:t> GIT </a:t>
            </a:r>
            <a:r>
              <a:rPr lang="fa-IR" dirty="0">
                <a:cs typeface="B Nazanin" panose="00000400000000000000" pitchFamily="2" charset="-78"/>
              </a:rPr>
              <a:t>مستعد ابتلا به خطاهای </a:t>
            </a:r>
            <a:r>
              <a:rPr lang="fa-IR" dirty="0" smtClean="0">
                <a:cs typeface="B Nazanin" panose="00000400000000000000" pitchFamily="2" charset="-78"/>
              </a:rPr>
              <a:t>کاربر</a:t>
            </a:r>
            <a:r>
              <a:rPr lang="fa-IR" dirty="0">
                <a:cs typeface="B Nazanin" panose="00000400000000000000" pitchFamily="2" charset="-78"/>
              </a:rPr>
              <a:t>ی</a:t>
            </a:r>
            <a:r>
              <a:rPr lang="fa-IR" dirty="0" smtClean="0">
                <a:cs typeface="B Nazanin" panose="00000400000000000000" pitchFamily="2" charset="-78"/>
              </a:rPr>
              <a:t> </a:t>
            </a:r>
            <a:r>
              <a:rPr lang="fa-IR" dirty="0">
                <a:cs typeface="B Nazanin" panose="00000400000000000000" pitchFamily="2" charset="-78"/>
              </a:rPr>
              <a:t>است ، مدیران </a:t>
            </a:r>
            <a:r>
              <a:rPr lang="en-US" dirty="0" smtClean="0">
                <a:cs typeface="B Nazanin" panose="00000400000000000000" pitchFamily="2" charset="-78"/>
              </a:rPr>
              <a:t>IT</a:t>
            </a:r>
            <a:r>
              <a:rPr lang="fa-IR" dirty="0" smtClean="0">
                <a:cs typeface="B Nazanin" panose="00000400000000000000" pitchFamily="2" charset="-78"/>
              </a:rPr>
              <a:t> باید </a:t>
            </a:r>
            <a:r>
              <a:rPr lang="fa-IR" dirty="0">
                <a:cs typeface="B Nazanin" panose="00000400000000000000" pitchFamily="2" charset="-78"/>
              </a:rPr>
              <a:t>با دقت برنامه ریزی معماری و سلسله مراتب اجرای </a:t>
            </a:r>
            <a:r>
              <a:rPr lang="en-US" dirty="0" smtClean="0">
                <a:cs typeface="B Nazanin" panose="00000400000000000000" pitchFamily="2" charset="-78"/>
              </a:rPr>
              <a:t>GIT</a:t>
            </a:r>
            <a:r>
              <a:rPr lang="fa-IR" smtClean="0">
                <a:cs typeface="B Nazanin" panose="00000400000000000000" pitchFamily="2" charset="-78"/>
              </a:rPr>
              <a:t> را </a:t>
            </a:r>
            <a:r>
              <a:rPr lang="fa-IR" dirty="0">
                <a:cs typeface="B Nazanin" panose="00000400000000000000" pitchFamily="2" charset="-78"/>
              </a:rPr>
              <a:t>برنامه ریزی کنند و به توسعه دهندگان باید فکر کرد که چگونه از منبع کنترل بدون سردرگمی یا مسدود شدن استفاده کنند.</a:t>
            </a:r>
            <a:endParaRPr lang="fa-IR"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41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گیت - </a:t>
            </a:r>
            <a:r>
              <a:rPr lang="en-US" dirty="0" smtClean="0">
                <a:cs typeface="B Nazanin" panose="00000400000000000000" pitchFamily="2" charset="-78"/>
              </a:rPr>
              <a:t>Git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2440" y="2113280"/>
            <a:ext cx="5715000"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2113280"/>
            <a:ext cx="5486400"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92" y="2025273"/>
            <a:ext cx="11695238" cy="4133333"/>
          </a:xfrm>
          <a:prstGeom prst="rect">
            <a:avLst/>
          </a:prstGeom>
        </p:spPr>
      </p:pic>
    </p:spTree>
    <p:extLst>
      <p:ext uri="{BB962C8B-B14F-4D97-AF65-F5344CB8AC3E}">
        <p14:creationId xmlns:p14="http://schemas.microsoft.com/office/powerpoint/2010/main" val="72969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های متفاوت در گیت – </a:t>
            </a:r>
            <a:r>
              <a:rPr lang="en-US" dirty="0" smtClean="0">
                <a:cs typeface="B Nazanin" panose="00000400000000000000" pitchFamily="2" charset="-78"/>
              </a:rPr>
              <a:t>Local Git States</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297" y="2231848"/>
            <a:ext cx="7620000" cy="4200525"/>
          </a:xfrm>
          <a:prstGeom prst="rect">
            <a:avLst/>
          </a:prstGeom>
        </p:spPr>
      </p:pic>
    </p:spTree>
    <p:extLst>
      <p:ext uri="{BB962C8B-B14F-4D97-AF65-F5344CB8AC3E}">
        <p14:creationId xmlns:p14="http://schemas.microsoft.com/office/powerpoint/2010/main" val="20133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a:t>
            </a:r>
            <a:r>
              <a:rPr lang="en-US" dirty="0" smtClean="0">
                <a:cs typeface="B Nazanin" panose="00000400000000000000" pitchFamily="2" charset="-78"/>
              </a:rPr>
              <a:t> </a:t>
            </a:r>
            <a:r>
              <a:rPr lang="fa-IR" dirty="0" smtClean="0">
                <a:cs typeface="B Nazanin" panose="00000400000000000000" pitchFamily="2" charset="-78"/>
              </a:rPr>
              <a:t>در گیت –</a:t>
            </a:r>
            <a:r>
              <a:rPr lang="fa-IR" dirty="0">
                <a:cs typeface="B Nazanin" panose="00000400000000000000" pitchFamily="2" charset="-78"/>
              </a:rPr>
              <a:t> </a:t>
            </a:r>
            <a:r>
              <a:rPr lang="en-US" dirty="0" smtClean="0">
                <a:cs typeface="B Nazanin" panose="00000400000000000000" pitchFamily="2" charset="-78"/>
              </a:rPr>
              <a:t>Git States With Remote</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90" y="2126294"/>
            <a:ext cx="5767544" cy="4731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288" y="3746499"/>
            <a:ext cx="4101185" cy="230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64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حیات در گیت </a:t>
            </a:r>
            <a:r>
              <a:rPr lang="en-US" dirty="0" smtClean="0">
                <a:cs typeface="B Nazanin" panose="00000400000000000000" pitchFamily="2" charset="-78"/>
              </a:rPr>
              <a:t>Life Cycle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31508"/>
            <a:ext cx="7620000" cy="31432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92" y="4200702"/>
            <a:ext cx="4036084" cy="233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a ‘version control system?’</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endParaRPr lang="en-US" dirty="0" smtClean="0">
              <a:cs typeface="B Nazanin" panose="00000400000000000000" pitchFamily="2" charset="-78"/>
            </a:endParaRPr>
          </a:p>
          <a:p>
            <a:pPr marL="0" indent="0">
              <a:lnSpc>
                <a:spcPct val="150000"/>
              </a:lnSpc>
              <a:buNone/>
            </a:pPr>
            <a:r>
              <a:rPr lang="en-US" dirty="0" smtClean="0">
                <a:cs typeface="B Nazanin" panose="00000400000000000000" pitchFamily="2" charset="-78"/>
              </a:rPr>
              <a:t>• </a:t>
            </a:r>
            <a:r>
              <a:rPr lang="en-US" dirty="0">
                <a:cs typeface="B Nazanin" panose="00000400000000000000" pitchFamily="2" charset="-78"/>
              </a:rPr>
              <a:t>a way to manage files and directories</a:t>
            </a:r>
          </a:p>
          <a:p>
            <a:pPr marL="0" indent="0">
              <a:lnSpc>
                <a:spcPct val="150000"/>
              </a:lnSpc>
              <a:buNone/>
            </a:pPr>
            <a:r>
              <a:rPr lang="en-US" dirty="0">
                <a:cs typeface="B Nazanin" panose="00000400000000000000" pitchFamily="2" charset="-78"/>
              </a:rPr>
              <a:t>• track changes over time</a:t>
            </a:r>
          </a:p>
          <a:p>
            <a:pPr marL="0" indent="0">
              <a:lnSpc>
                <a:spcPct val="150000"/>
              </a:lnSpc>
              <a:buNone/>
            </a:pPr>
            <a:r>
              <a:rPr lang="en-US" dirty="0">
                <a:cs typeface="B Nazanin" panose="00000400000000000000" pitchFamily="2" charset="-78"/>
              </a:rPr>
              <a:t>• recall previous versions </a:t>
            </a:r>
          </a:p>
          <a:p>
            <a:pPr marL="0" indent="0">
              <a:lnSpc>
                <a:spcPct val="150000"/>
              </a:lnSpc>
              <a:buNone/>
            </a:pPr>
            <a:r>
              <a:rPr lang="en-US" dirty="0">
                <a:cs typeface="B Nazanin" panose="00000400000000000000" pitchFamily="2" charset="-78"/>
              </a:rPr>
              <a:t>• ‘source control’ is a subset of a VCS.</a:t>
            </a:r>
            <a:endParaRPr lang="fa-IR" dirty="0" smtClean="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6438218" y="3126760"/>
            <a:ext cx="5285492" cy="2287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0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 حذف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19" y="2050732"/>
            <a:ext cx="6076950" cy="456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9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Git-SCM.COM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1752411" y="2145676"/>
            <a:ext cx="7469678" cy="4273426"/>
          </a:xfrm>
          <a:prstGeom prst="rect">
            <a:avLst/>
          </a:prstGeom>
          <a:ln>
            <a:noFill/>
          </a:ln>
          <a:effectLst>
            <a:outerShdw blurRad="190500" algn="tl" rotWithShape="0">
              <a:srgbClr val="000000">
                <a:alpha val="70000"/>
              </a:srgbClr>
            </a:outerShdw>
          </a:effectLst>
        </p:spPr>
      </p:pic>
      <p:sp>
        <p:nvSpPr>
          <p:cNvPr id="5" name="Right Arrow 4"/>
          <p:cNvSpPr/>
          <p:nvPr/>
        </p:nvSpPr>
        <p:spPr>
          <a:xfrm rot="8616750">
            <a:off x="6229533" y="482823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ight Arrow 8"/>
          <p:cNvSpPr/>
          <p:nvPr/>
        </p:nvSpPr>
        <p:spPr>
          <a:xfrm rot="21003931">
            <a:off x="2705779" y="5127350"/>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ight Arrow 9"/>
          <p:cNvSpPr/>
          <p:nvPr/>
        </p:nvSpPr>
        <p:spPr>
          <a:xfrm rot="5400000">
            <a:off x="5432428" y="394964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rot="1102522">
            <a:off x="2751220" y="4167338"/>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a:off x="2677222" y="578672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117081" y="2170176"/>
            <a:ext cx="6598669" cy="33257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43540" y="2844339"/>
            <a:ext cx="4741534" cy="3393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363880" y="2659673"/>
            <a:ext cx="3292889" cy="1477328"/>
          </a:xfrm>
          <a:prstGeom prst="rect">
            <a:avLst/>
          </a:prstGeom>
          <a:noFill/>
        </p:spPr>
        <p:txBody>
          <a:bodyPr wrap="none" rtlCol="0">
            <a:spAutoFit/>
          </a:bodyPr>
          <a:lstStyle/>
          <a:p>
            <a:pPr marL="285750" indent="-285750" algn="r" rtl="1">
              <a:buFont typeface="Arial" panose="020B0604020202020204" pitchFamily="34" charset="0"/>
              <a:buChar char="•"/>
            </a:pPr>
            <a:r>
              <a:rPr lang="fa-IR" dirty="0" smtClean="0">
                <a:cs typeface="B Nazanin" panose="00000400000000000000" pitchFamily="2" charset="-78"/>
              </a:rPr>
              <a:t>ایجاد مخزن بصورت اختصاصی / عمومی </a:t>
            </a:r>
          </a:p>
          <a:p>
            <a:pPr lvl="1" algn="r" rtl="1"/>
            <a:r>
              <a:rPr lang="fa-IR" dirty="0" smtClean="0">
                <a:cs typeface="B Nazanin" panose="00000400000000000000" pitchFamily="2" charset="-78"/>
              </a:rPr>
              <a:t>بصورت نامحدود</a:t>
            </a:r>
          </a:p>
          <a:p>
            <a:pPr marL="285750" indent="-285750" algn="r" rtl="1">
              <a:buFont typeface="Arial" panose="020B0604020202020204" pitchFamily="34" charset="0"/>
              <a:buChar char="•"/>
            </a:pPr>
            <a:r>
              <a:rPr lang="fa-IR" dirty="0" smtClean="0">
                <a:cs typeface="B Nazanin" panose="00000400000000000000" pitchFamily="2" charset="-78"/>
              </a:rPr>
              <a:t>2000 فعالیت در ماه</a:t>
            </a:r>
          </a:p>
          <a:p>
            <a:pPr marL="285750" indent="-285750" algn="r" rtl="1">
              <a:buFont typeface="Arial" panose="020B0604020202020204" pitchFamily="34" charset="0"/>
              <a:buChar char="•"/>
            </a:pPr>
            <a:r>
              <a:rPr lang="fa-IR" dirty="0" smtClean="0">
                <a:cs typeface="B Nazanin" panose="00000400000000000000" pitchFamily="2" charset="-78"/>
              </a:rPr>
              <a:t>500 مگابایت فضای ذخیره سازی</a:t>
            </a:r>
          </a:p>
          <a:p>
            <a:pPr marL="285750" indent="-285750" algn="r" rtl="1">
              <a:buFont typeface="Arial" panose="020B0604020202020204" pitchFamily="34" charset="0"/>
              <a:buChar char="•"/>
            </a:pPr>
            <a:r>
              <a:rPr lang="fa-IR" dirty="0" smtClean="0">
                <a:cs typeface="B Nazanin" panose="00000400000000000000" pitchFamily="2" charset="-78"/>
              </a:rPr>
              <a:t>پشتیبانی انجمن</a:t>
            </a:r>
          </a:p>
        </p:txBody>
      </p:sp>
      <p:sp>
        <p:nvSpPr>
          <p:cNvPr id="13" name="Right Arrow 12"/>
          <p:cNvSpPr/>
          <p:nvPr/>
        </p:nvSpPr>
        <p:spPr>
          <a:xfrm rot="16200000">
            <a:off x="9879654" y="2429811"/>
            <a:ext cx="353568" cy="4754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6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3890" y="2023872"/>
            <a:ext cx="6372398" cy="46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7461123" y="2208569"/>
            <a:ext cx="4392549" cy="3416320"/>
          </a:xfrm>
          <a:prstGeom prst="rect">
            <a:avLst/>
          </a:prstGeom>
          <a:noFill/>
        </p:spPr>
        <p:txBody>
          <a:bodyPr wrap="none" rtlCol="0">
            <a:spAutoFit/>
          </a:bodyPr>
          <a:lstStyle/>
          <a:p>
            <a:pPr algn="r" rtl="1"/>
            <a:r>
              <a:rPr lang="fa-IR" dirty="0" smtClean="0">
                <a:cs typeface="B Nazanin" panose="00000400000000000000" pitchFamily="2" charset="-78"/>
              </a:rPr>
              <a:t>امکان جستجو و نمایش اطلاعات و دسته بندی آن بر اساس :</a:t>
            </a:r>
          </a:p>
          <a:p>
            <a:pPr marL="285750" indent="-285750" algn="r" rtl="1">
              <a:buFont typeface="Arial" panose="020B0604020202020204" pitchFamily="34" charset="0"/>
              <a:buChar char="•"/>
            </a:pPr>
            <a:r>
              <a:rPr lang="fa-IR" dirty="0" smtClean="0">
                <a:cs typeface="B Nazanin" panose="00000400000000000000" pitchFamily="2" charset="-78"/>
              </a:rPr>
              <a:t>تعداد مخازن</a:t>
            </a:r>
          </a:p>
          <a:p>
            <a:pPr marL="285750" indent="-285750" algn="r" rtl="1">
              <a:buFont typeface="Arial" panose="020B0604020202020204" pitchFamily="34" charset="0"/>
              <a:buChar char="•"/>
            </a:pPr>
            <a:r>
              <a:rPr lang="fa-IR" dirty="0" smtClean="0">
                <a:cs typeface="B Nazanin" panose="00000400000000000000" pitchFamily="2" charset="-78"/>
              </a:rPr>
              <a:t>کد</a:t>
            </a:r>
          </a:p>
          <a:p>
            <a:pPr marL="285750" indent="-285750" algn="r" rtl="1">
              <a:buFont typeface="Arial" panose="020B0604020202020204" pitchFamily="34" charset="0"/>
              <a:buChar char="•"/>
            </a:pPr>
            <a:r>
              <a:rPr lang="fa-IR" dirty="0" smtClean="0">
                <a:cs typeface="B Nazanin" panose="00000400000000000000" pitchFamily="2" charset="-78"/>
              </a:rPr>
              <a:t>تعداد تغییرات</a:t>
            </a:r>
          </a:p>
          <a:p>
            <a:pPr marL="285750" indent="-285750" algn="r" rtl="1">
              <a:buFont typeface="Arial" panose="020B0604020202020204" pitchFamily="34" charset="0"/>
              <a:buChar char="•"/>
            </a:pPr>
            <a:r>
              <a:rPr lang="fa-IR" dirty="0" smtClean="0">
                <a:cs typeface="B Nazanin" panose="00000400000000000000" pitchFamily="2" charset="-78"/>
              </a:rPr>
              <a:t>موضوع</a:t>
            </a:r>
          </a:p>
          <a:p>
            <a:pPr marL="285750" indent="-285750" algn="r" rtl="1">
              <a:buFont typeface="Arial" panose="020B0604020202020204" pitchFamily="34" charset="0"/>
              <a:buChar char="•"/>
            </a:pPr>
            <a:r>
              <a:rPr lang="fa-IR" dirty="0" smtClean="0">
                <a:cs typeface="B Nazanin" panose="00000400000000000000" pitchFamily="2" charset="-78"/>
              </a:rPr>
              <a:t>بحث ها</a:t>
            </a:r>
          </a:p>
          <a:p>
            <a:pPr marL="285750" indent="-285750" algn="r" rtl="1">
              <a:buFont typeface="Arial" panose="020B0604020202020204" pitchFamily="34" charset="0"/>
              <a:buChar char="•"/>
            </a:pPr>
            <a:r>
              <a:rPr lang="fa-IR" dirty="0" smtClean="0">
                <a:cs typeface="B Nazanin" panose="00000400000000000000" pitchFamily="2" charset="-78"/>
              </a:rPr>
              <a:t>بسته ها</a:t>
            </a:r>
          </a:p>
          <a:p>
            <a:pPr marL="285750" indent="-285750" algn="r" rtl="1">
              <a:buFont typeface="Arial" panose="020B0604020202020204" pitchFamily="34" charset="0"/>
              <a:buChar char="•"/>
            </a:pPr>
            <a:r>
              <a:rPr lang="fa-IR" dirty="0" smtClean="0">
                <a:cs typeface="B Nazanin" panose="00000400000000000000" pitchFamily="2" charset="-78"/>
              </a:rPr>
              <a:t>بازار</a:t>
            </a:r>
            <a:endParaRPr lang="en-US" dirty="0" smtClean="0">
              <a:cs typeface="B Nazanin" panose="00000400000000000000" pitchFamily="2" charset="-78"/>
            </a:endParaRPr>
          </a:p>
          <a:p>
            <a:pPr marL="285750" indent="-285750" algn="r" rtl="1">
              <a:buFont typeface="Arial" panose="020B0604020202020204" pitchFamily="34" charset="0"/>
              <a:buChar char="•"/>
            </a:pPr>
            <a:r>
              <a:rPr lang="fa-IR" dirty="0" smtClean="0">
                <a:cs typeface="B Nazanin" panose="00000400000000000000" pitchFamily="2" charset="-78"/>
              </a:rPr>
              <a:t>عناوین</a:t>
            </a:r>
          </a:p>
          <a:p>
            <a:pPr marL="285750" indent="-285750" algn="r" rtl="1">
              <a:buFont typeface="Arial" panose="020B0604020202020204" pitchFamily="34" charset="0"/>
              <a:buChar char="•"/>
            </a:pPr>
            <a:r>
              <a:rPr lang="fa-IR" dirty="0" smtClean="0">
                <a:cs typeface="B Nazanin" panose="00000400000000000000" pitchFamily="2" charset="-78"/>
              </a:rPr>
              <a:t>دانش</a:t>
            </a:r>
          </a:p>
          <a:p>
            <a:pPr marL="285750" indent="-285750" algn="r" rtl="1">
              <a:buFont typeface="Arial" panose="020B0604020202020204" pitchFamily="34" charset="0"/>
              <a:buChar char="•"/>
            </a:pPr>
            <a:r>
              <a:rPr lang="fa-IR" dirty="0" smtClean="0">
                <a:cs typeface="B Nazanin" panose="00000400000000000000" pitchFamily="2" charset="-78"/>
              </a:rPr>
              <a:t>کاربران</a:t>
            </a:r>
          </a:p>
          <a:p>
            <a:pPr marL="285750" indent="-285750" algn="r" rtl="1">
              <a:buFont typeface="Arial" panose="020B0604020202020204" pitchFamily="34" charset="0"/>
              <a:buChar char="•"/>
            </a:pPr>
            <a:r>
              <a:rPr lang="fa-IR" dirty="0" smtClean="0">
                <a:cs typeface="B Nazanin" panose="00000400000000000000" pitchFamily="2" charset="-78"/>
              </a:rPr>
              <a:t>زبان های برنامه نویسی</a:t>
            </a:r>
          </a:p>
        </p:txBody>
      </p:sp>
      <p:sp>
        <p:nvSpPr>
          <p:cNvPr id="10" name="Right Arrow 9"/>
          <p:cNvSpPr/>
          <p:nvPr/>
        </p:nvSpPr>
        <p:spPr>
          <a:xfrm>
            <a:off x="780288" y="2938272"/>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a:off x="780288" y="4808881"/>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rot="5400000">
            <a:off x="3854681" y="2043977"/>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323909" y="2082241"/>
            <a:ext cx="8326681" cy="4454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3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6392" y="2393451"/>
            <a:ext cx="6944100" cy="3611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4733521" y="2886746"/>
            <a:ext cx="2412135" cy="21812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7558776" y="2040708"/>
            <a:ext cx="2063273" cy="472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3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854027" y="2035918"/>
            <a:ext cx="4541661" cy="456277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905768" y="2986490"/>
            <a:ext cx="3200992" cy="1785104"/>
          </a:xfrm>
          <a:prstGeom prst="rect">
            <a:avLst/>
          </a:prstGeom>
          <a:noFill/>
        </p:spPr>
        <p:txBody>
          <a:bodyPr wrap="square" rtlCol="0">
            <a:spAutoFit/>
          </a:bodyPr>
          <a:lstStyle/>
          <a:p>
            <a:pPr algn="r" rtl="1"/>
            <a:r>
              <a:rPr lang="fa-IR" sz="2000" b="1" dirty="0" smtClean="0">
                <a:cs typeface="B Nazanin" panose="00000400000000000000" pitchFamily="2" charset="-78"/>
              </a:rPr>
              <a:t>اضافه کردن مخزن جدید :</a:t>
            </a:r>
          </a:p>
          <a:p>
            <a:pPr marL="285750" indent="-285750" algn="r" rtl="1">
              <a:buFont typeface="Arial" panose="020B0604020202020204" pitchFamily="34" charset="0"/>
              <a:buChar char="•"/>
            </a:pPr>
            <a:r>
              <a:rPr lang="fa-IR" dirty="0" smtClean="0">
                <a:cs typeface="B Nazanin" panose="00000400000000000000" pitchFamily="2" charset="-78"/>
              </a:rPr>
              <a:t>انتخاب نام</a:t>
            </a:r>
          </a:p>
          <a:p>
            <a:pPr marL="285750" indent="-285750" algn="r" rtl="1">
              <a:buFont typeface="Arial" panose="020B0604020202020204" pitchFamily="34" charset="0"/>
              <a:buChar char="•"/>
            </a:pPr>
            <a:r>
              <a:rPr lang="fa-IR" dirty="0" smtClean="0">
                <a:cs typeface="B Nazanin" panose="00000400000000000000" pitchFamily="2" charset="-78"/>
              </a:rPr>
              <a:t>توضیحات</a:t>
            </a:r>
          </a:p>
          <a:p>
            <a:pPr marL="285750" indent="-285750" algn="r" rtl="1">
              <a:buFont typeface="Arial" panose="020B0604020202020204" pitchFamily="34" charset="0"/>
              <a:buChar char="•"/>
            </a:pPr>
            <a:r>
              <a:rPr lang="fa-IR" dirty="0" smtClean="0">
                <a:cs typeface="B Nazanin" panose="00000400000000000000" pitchFamily="2" charset="-78"/>
              </a:rPr>
              <a:t>عمومی / اختصاصی</a:t>
            </a:r>
          </a:p>
          <a:p>
            <a:pPr marL="285750" indent="-285750" algn="r" rtl="1">
              <a:buFont typeface="Arial" panose="020B0604020202020204" pitchFamily="34" charset="0"/>
              <a:buChar char="•"/>
            </a:pPr>
            <a:r>
              <a:rPr lang="fa-IR" dirty="0" smtClean="0">
                <a:cs typeface="B Nazanin" panose="00000400000000000000" pitchFamily="2" charset="-78"/>
              </a:rPr>
              <a:t>اضافه کردن فایل </a:t>
            </a:r>
            <a:r>
              <a:rPr lang="en-US" dirty="0" smtClean="0">
                <a:cs typeface="B Nazanin" panose="00000400000000000000" pitchFamily="2" charset="-78"/>
              </a:rPr>
              <a:t>ReadMe</a:t>
            </a:r>
            <a:endParaRPr lang="fa-IR" dirty="0" smtClean="0">
              <a:cs typeface="B Nazanin" panose="00000400000000000000" pitchFamily="2" charset="-78"/>
            </a:endParaRPr>
          </a:p>
          <a:p>
            <a:pPr marL="285750" indent="-285750" algn="r" rtl="1">
              <a:buFont typeface="Arial" panose="020B0604020202020204" pitchFamily="34" charset="0"/>
              <a:buChar char="•"/>
            </a:pPr>
            <a:r>
              <a:rPr lang="en-US" dirty="0" smtClean="0">
                <a:cs typeface="B Nazanin" panose="00000400000000000000" pitchFamily="2" charset="-78"/>
              </a:rPr>
              <a:t>….</a:t>
            </a:r>
            <a:endParaRPr lang="fa-IR" dirty="0" smtClean="0">
              <a:cs typeface="B Nazanin" panose="00000400000000000000" pitchFamily="2" charset="-78"/>
            </a:endParaRPr>
          </a:p>
        </p:txBody>
      </p:sp>
    </p:spTree>
    <p:extLst>
      <p:ext uri="{BB962C8B-B14F-4D97-AF65-F5344CB8AC3E}">
        <p14:creationId xmlns:p14="http://schemas.microsoft.com/office/powerpoint/2010/main" val="27420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858933" y="2093806"/>
            <a:ext cx="5715410" cy="4353772"/>
          </a:xfrm>
        </p:spPr>
        <p:txBody>
          <a:bodyPr>
            <a:normAutofit fontScale="85000" lnSpcReduction="20000"/>
          </a:bodyPr>
          <a:lstStyle/>
          <a:p>
            <a:pPr algn="r" rtl="1">
              <a:lnSpc>
                <a:spcPct val="110000"/>
              </a:lnSpc>
            </a:pPr>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 </a:t>
            </a:r>
            <a:endParaRPr lang="en-US" dirty="0" smtClean="0">
              <a:cs typeface="B Nazanin" panose="00000400000000000000" pitchFamily="2" charset="-78"/>
            </a:endParaRPr>
          </a:p>
          <a:p>
            <a:pPr marL="0" indent="0" algn="l">
              <a:lnSpc>
                <a:spcPct val="110000"/>
              </a:lnSpc>
              <a:buNone/>
            </a:pPr>
            <a:r>
              <a:rPr lang="en-US" sz="1600" dirty="0" smtClean="0">
                <a:cs typeface="B Nazanin" panose="00000400000000000000" pitchFamily="2" charset="-78"/>
              </a:rPr>
              <a:t>https</a:t>
            </a:r>
            <a:r>
              <a:rPr lang="en-US" sz="1600" dirty="0">
                <a:cs typeface="B Nazanin" panose="00000400000000000000" pitchFamily="2" charset="-78"/>
              </a:rPr>
              <a:t>://</a:t>
            </a:r>
            <a:r>
              <a:rPr lang="en-US" sz="1600" dirty="0" smtClean="0">
                <a:cs typeface="B Nazanin" panose="00000400000000000000" pitchFamily="2" charset="-78"/>
              </a:rPr>
              <a:t>git-scm.com/downloads</a:t>
            </a:r>
            <a:endParaRPr lang="en-US" dirty="0" smtClean="0">
              <a:cs typeface="B Nazanin" panose="00000400000000000000" pitchFamily="2" charset="-78"/>
            </a:endParaRPr>
          </a:p>
          <a:p>
            <a:pPr algn="r" rtl="1">
              <a:lnSpc>
                <a:spcPct val="110000"/>
              </a:lnSpc>
            </a:pPr>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سرور</a:t>
            </a:r>
          </a:p>
          <a:p>
            <a:pPr algn="r" rtl="1">
              <a:lnSpc>
                <a:spcPct val="110000"/>
              </a:lnSpc>
            </a:pPr>
            <a:r>
              <a:rPr lang="fa-IR" dirty="0" smtClean="0">
                <a:cs typeface="B Nazanin" panose="00000400000000000000" pitchFamily="2" charset="-78"/>
              </a:rPr>
              <a:t>ایجاد فولدر </a:t>
            </a:r>
            <a:r>
              <a:rPr lang="en-US" dirty="0" smtClean="0">
                <a:cs typeface="B Nazanin" panose="00000400000000000000" pitchFamily="2" charset="-78"/>
              </a:rPr>
              <a:t>GitTest</a:t>
            </a:r>
            <a:r>
              <a:rPr lang="fa-IR" dirty="0" smtClean="0">
                <a:cs typeface="B Nazanin" panose="00000400000000000000" pitchFamily="2" charset="-78"/>
              </a:rPr>
              <a:t> برروی درایو </a:t>
            </a:r>
            <a:r>
              <a:rPr lang="en-US" dirty="0" smtClean="0">
                <a:cs typeface="B Nazanin" panose="00000400000000000000" pitchFamily="2" charset="-78"/>
              </a:rPr>
              <a:t>d:</a:t>
            </a:r>
            <a:r>
              <a:rPr lang="fa-IR" dirty="0" smtClean="0">
                <a:cs typeface="B Nazanin" panose="00000400000000000000" pitchFamily="2" charset="-78"/>
              </a:rPr>
              <a:t> سرور</a:t>
            </a:r>
          </a:p>
          <a:p>
            <a:pPr algn="r" rtl="1">
              <a:lnSpc>
                <a:spcPct val="110000"/>
              </a:lnSpc>
            </a:pPr>
            <a:r>
              <a:rPr lang="fa-IR" dirty="0" smtClean="0">
                <a:cs typeface="B Nazanin" panose="00000400000000000000" pitchFamily="2" charset="-78"/>
              </a:rPr>
              <a:t>رفتن به داخل پوشه و اجرای فرمان مربوط به </a:t>
            </a:r>
            <a:r>
              <a:rPr lang="en-US" dirty="0" smtClean="0">
                <a:cs typeface="B Nazanin" panose="00000400000000000000" pitchFamily="2" charset="-78"/>
              </a:rPr>
              <a:t>Git Bash Here</a:t>
            </a:r>
            <a:r>
              <a:rPr lang="fa-IR" dirty="0" smtClean="0">
                <a:cs typeface="B Nazanin" panose="00000400000000000000" pitchFamily="2" charset="-78"/>
              </a:rPr>
              <a:t> مطابق شکل</a:t>
            </a:r>
          </a:p>
          <a:p>
            <a:pPr algn="r" rtl="1">
              <a:lnSpc>
                <a:spcPct val="110000"/>
              </a:lnSpc>
            </a:pPr>
            <a:r>
              <a:rPr lang="fa-IR" dirty="0" smtClean="0">
                <a:cs typeface="B Nazanin" panose="00000400000000000000" pitchFamily="2" charset="-78"/>
              </a:rPr>
              <a:t>بااجرای این فرمان</a:t>
            </a:r>
            <a:r>
              <a:rPr lang="fa-IR" dirty="0">
                <a:cs typeface="B Nazanin" panose="00000400000000000000" pitchFamily="2" charset="-78"/>
              </a:rPr>
              <a:t> </a:t>
            </a:r>
            <a:r>
              <a:rPr lang="fa-IR" dirty="0" smtClean="0">
                <a:cs typeface="B Nazanin" panose="00000400000000000000" pitchFamily="2" charset="-78"/>
              </a:rPr>
              <a:t>پنجره </a:t>
            </a:r>
            <a:r>
              <a:rPr lang="en-US" dirty="0" smtClean="0">
                <a:cs typeface="B Nazanin" panose="00000400000000000000" pitchFamily="2" charset="-78"/>
              </a:rPr>
              <a:t>Command</a:t>
            </a:r>
            <a:r>
              <a:rPr lang="fa-IR" dirty="0" smtClean="0">
                <a:cs typeface="B Nazanin" panose="00000400000000000000" pitchFamily="2" charset="-78"/>
              </a:rPr>
              <a:t> مربوط به  </a:t>
            </a:r>
            <a:r>
              <a:rPr lang="en-US" dirty="0" smtClean="0">
                <a:cs typeface="B Nazanin" panose="00000400000000000000" pitchFamily="2" charset="-78"/>
              </a:rPr>
              <a:t>Git</a:t>
            </a:r>
            <a:r>
              <a:rPr lang="fa-IR" dirty="0" smtClean="0">
                <a:cs typeface="B Nazanin" panose="00000400000000000000" pitchFamily="2" charset="-78"/>
              </a:rPr>
              <a:t> اجرا می شود</a:t>
            </a:r>
          </a:p>
          <a:p>
            <a:pPr algn="r" rtl="1">
              <a:lnSpc>
                <a:spcPct val="110000"/>
              </a:lnSpc>
            </a:pPr>
            <a:r>
              <a:rPr lang="fa-IR" dirty="0" smtClean="0">
                <a:cs typeface="B Nazanin" panose="00000400000000000000" pitchFamily="2" charset="-78"/>
              </a:rPr>
              <a:t>اجرای فرمان :</a:t>
            </a:r>
          </a:p>
          <a:p>
            <a:pPr marL="457200" lvl="1" indent="0" algn="l">
              <a:lnSpc>
                <a:spcPct val="110000"/>
              </a:lnSpc>
              <a:buNone/>
            </a:pPr>
            <a:r>
              <a:rPr lang="en-US" dirty="0" smtClean="0">
                <a:cs typeface="B Nazanin" panose="00000400000000000000" pitchFamily="2" charset="-78"/>
              </a:rPr>
              <a:t>git init first.git –-bare</a:t>
            </a:r>
          </a:p>
          <a:p>
            <a:pPr marL="457200" lvl="1" indent="0" algn="r" rtl="1">
              <a:lnSpc>
                <a:spcPct val="110000"/>
              </a:lnSpc>
              <a:buNone/>
            </a:pPr>
            <a:r>
              <a:rPr lang="fa-IR" dirty="0" smtClean="0">
                <a:cs typeface="B Nazanin" panose="00000400000000000000" pitchFamily="2" charset="-78"/>
              </a:rPr>
              <a:t>بجای </a:t>
            </a:r>
            <a:r>
              <a:rPr lang="en-US" dirty="0" smtClean="0">
                <a:cs typeface="B Nazanin" panose="00000400000000000000" pitchFamily="2" charset="-78"/>
              </a:rPr>
              <a:t>first.git</a:t>
            </a:r>
            <a:r>
              <a:rPr lang="fa-IR" dirty="0" smtClean="0">
                <a:cs typeface="B Nazanin" panose="00000400000000000000" pitchFamily="2" charset="-78"/>
              </a:rPr>
              <a:t> می توانید عنوان پروژه خودتون رو بگذارید.</a:t>
            </a:r>
          </a:p>
          <a:p>
            <a:pPr algn="r" rtl="1">
              <a:lnSpc>
                <a:spcPct val="110000"/>
              </a:lnSpc>
            </a:pPr>
            <a:r>
              <a:rPr lang="fa-IR" dirty="0" smtClean="0">
                <a:cs typeface="B Nazanin" panose="00000400000000000000" pitchFamily="2" charset="-78"/>
              </a:rPr>
              <a:t>تبریک حالا شما یک سرور </a:t>
            </a:r>
            <a:r>
              <a:rPr lang="en-US" dirty="0" smtClean="0">
                <a:cs typeface="B Nazanin" panose="00000400000000000000" pitchFamily="2" charset="-78"/>
              </a:rPr>
              <a:t>Git</a:t>
            </a:r>
            <a:r>
              <a:rPr lang="fa-IR" dirty="0" smtClean="0">
                <a:cs typeface="B Nazanin" panose="00000400000000000000" pitchFamily="2" charset="-78"/>
              </a:rPr>
              <a:t> دارید!</a:t>
            </a:r>
          </a:p>
        </p:txBody>
      </p:sp>
      <p:pic>
        <p:nvPicPr>
          <p:cNvPr id="11" name="Picture 10"/>
          <p:cNvPicPr>
            <a:picLocks noChangeAspect="1"/>
          </p:cNvPicPr>
          <p:nvPr/>
        </p:nvPicPr>
        <p:blipFill>
          <a:blip r:embed="rId3"/>
          <a:stretch>
            <a:fillRect/>
          </a:stretch>
        </p:blipFill>
        <p:spPr>
          <a:xfrm>
            <a:off x="966069" y="2229908"/>
            <a:ext cx="4144245"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97389" y="3492923"/>
            <a:ext cx="2926804" cy="294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2125901" y="4307028"/>
            <a:ext cx="3578333" cy="23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2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154930" y="2093806"/>
            <a:ext cx="6419412" cy="4353772"/>
          </a:xfrm>
        </p:spPr>
        <p:txBody>
          <a:bodyPr>
            <a:normAutofit/>
          </a:bodyPr>
          <a:lstStyle/>
          <a:p>
            <a:pPr algn="just" rtl="1">
              <a:lnSpc>
                <a:spcPct val="100000"/>
              </a:lnSpc>
            </a:pPr>
            <a:r>
              <a:rPr lang="fa-IR" dirty="0" smtClean="0">
                <a:cs typeface="B Nazanin" panose="00000400000000000000" pitchFamily="2" charset="-78"/>
              </a:rPr>
              <a:t>حال فولدر مورد نظر را برای کسانی که می خواهند به آن دسترسی داشته باشند به اشتراک بگذارید.</a:t>
            </a:r>
          </a:p>
          <a:p>
            <a:pPr algn="just" rtl="1">
              <a:lnSpc>
                <a:spcPct val="100000"/>
              </a:lnSpc>
            </a:pPr>
            <a:r>
              <a:rPr lang="fa-IR" dirty="0" smtClean="0">
                <a:cs typeface="B Nazanin" panose="00000400000000000000" pitchFamily="2" charset="-78"/>
              </a:rPr>
              <a:t>سپس </a:t>
            </a:r>
            <a:r>
              <a:rPr lang="fa-IR" dirty="0">
                <a:cs typeface="B Nazanin" panose="00000400000000000000" pitchFamily="2" charset="-78"/>
              </a:rPr>
              <a:t>در </a:t>
            </a:r>
            <a:r>
              <a:rPr lang="en-US" dirty="0">
                <a:cs typeface="B Nazanin" panose="00000400000000000000" pitchFamily="2" charset="-78"/>
              </a:rPr>
              <a:t>Control Panel  </a:t>
            </a:r>
            <a:r>
              <a:rPr lang="fa-IR" dirty="0">
                <a:cs typeface="B Nazanin" panose="00000400000000000000" pitchFamily="2" charset="-78"/>
              </a:rPr>
              <a:t>وارد مسیر زیر شده </a:t>
            </a:r>
            <a:r>
              <a:rPr lang="en-US" dirty="0">
                <a:cs typeface="B Nazanin" panose="00000400000000000000" pitchFamily="2" charset="-78"/>
              </a:rPr>
              <a:t>Control Panel &gt; Network And Sharing Center &gt; Change advanced sharing settings </a:t>
            </a:r>
            <a:r>
              <a:rPr lang="fa-IR" dirty="0" smtClean="0">
                <a:cs typeface="B Nazanin" panose="00000400000000000000" pitchFamily="2" charset="-78"/>
              </a:rPr>
              <a:t> و </a:t>
            </a:r>
            <a:r>
              <a:rPr lang="fa-IR" dirty="0">
                <a:cs typeface="B Nazanin" panose="00000400000000000000" pitchFamily="2" charset="-78"/>
              </a:rPr>
              <a:t>گزینه </a:t>
            </a:r>
            <a:r>
              <a:rPr lang="en-US" dirty="0">
                <a:cs typeface="B Nazanin" panose="00000400000000000000" pitchFamily="2" charset="-78"/>
              </a:rPr>
              <a:t>turn on network discovery </a:t>
            </a:r>
            <a:r>
              <a:rPr lang="fa-IR" dirty="0" smtClean="0">
                <a:cs typeface="B Nazanin" panose="00000400000000000000" pitchFamily="2" charset="-78"/>
              </a:rPr>
              <a:t> را </a:t>
            </a:r>
            <a:r>
              <a:rPr lang="fa-IR" dirty="0">
                <a:cs typeface="B Nazanin" panose="00000400000000000000" pitchFamily="2" charset="-78"/>
              </a:rPr>
              <a:t>تیک بزنید.</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325064" y="2185590"/>
            <a:ext cx="4060445" cy="301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دوم : ایجاد </a:t>
            </a:r>
            <a:r>
              <a:rPr lang="en-US" dirty="0" smtClean="0">
                <a:cs typeface="B Nazanin" panose="00000400000000000000" pitchFamily="2" charset="-78"/>
              </a:rPr>
              <a:t>Clone</a:t>
            </a:r>
            <a:r>
              <a:rPr lang="fa-IR" dirty="0" smtClean="0">
                <a:cs typeface="B Nazanin" panose="00000400000000000000" pitchFamily="2" charset="-78"/>
              </a:rPr>
              <a:t> از </a:t>
            </a:r>
            <a:r>
              <a:rPr lang="en-US" dirty="0" smtClean="0">
                <a:cs typeface="B Nazanin" panose="00000400000000000000" pitchFamily="2" charset="-78"/>
              </a:rPr>
              <a:t>Git Server</a:t>
            </a:r>
            <a:endParaRPr lang="en-US" dirty="0">
              <a:cs typeface="B Nazanin" panose="00000400000000000000" pitchFamily="2" charset="-78"/>
            </a:endParaRPr>
          </a:p>
        </p:txBody>
      </p:sp>
      <p:sp>
        <p:nvSpPr>
          <p:cNvPr id="10" name="Content Placeholder 9"/>
          <p:cNvSpPr>
            <a:spLocks noGrp="1"/>
          </p:cNvSpPr>
          <p:nvPr>
            <p:ph sz="quarter" idx="4"/>
          </p:nvPr>
        </p:nvSpPr>
        <p:spPr>
          <a:xfrm>
            <a:off x="3760470" y="2093806"/>
            <a:ext cx="7813872" cy="4353772"/>
          </a:xfrm>
        </p:spPr>
        <p:txBody>
          <a:bodyPr/>
          <a:lstStyle/>
          <a:p>
            <a:pPr algn="r" rtl="1"/>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a:t>
            </a:r>
            <a:endParaRPr lang="en-US" dirty="0" smtClean="0">
              <a:cs typeface="B Nazanin" panose="00000400000000000000" pitchFamily="2" charset="-78"/>
            </a:endParaRPr>
          </a:p>
          <a:p>
            <a:pPr algn="r" rtl="1"/>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کلاینت مورد نظر</a:t>
            </a:r>
          </a:p>
          <a:p>
            <a:pPr algn="r" rtl="1"/>
            <a:r>
              <a:rPr lang="fa-IR" dirty="0" smtClean="0">
                <a:cs typeface="B Nazanin" panose="00000400000000000000" pitchFamily="2" charset="-78"/>
              </a:rPr>
              <a:t>ایجاد یک پوشه در مسیر مورد نظر</a:t>
            </a:r>
          </a:p>
          <a:p>
            <a:pPr algn="r" rtl="1"/>
            <a:r>
              <a:rPr lang="fa-IR" dirty="0" smtClean="0">
                <a:cs typeface="B Nazanin" panose="00000400000000000000" pitchFamily="2" charset="-78"/>
              </a:rPr>
              <a:t>رفتن به داخل پوشه و اجرای فرمان زیر جهت دریافت آخرین نسخه از روی سرور</a:t>
            </a:r>
          </a:p>
          <a:p>
            <a:pPr marL="457200" lvl="1" indent="0" rtl="1">
              <a:buNone/>
            </a:pPr>
            <a:r>
              <a:rPr lang="en-US" dirty="0">
                <a:cs typeface="B Nazanin" panose="00000400000000000000" pitchFamily="2" charset="-78"/>
              </a:rPr>
              <a:t>git clone </a:t>
            </a:r>
            <a:r>
              <a:rPr lang="en-US" dirty="0" smtClean="0">
                <a:cs typeface="B Nazanin" panose="00000400000000000000" pitchFamily="2" charset="-78"/>
              </a:rPr>
              <a:t>//srv-git/</a:t>
            </a:r>
            <a:r>
              <a:rPr lang="en-US" dirty="0" err="1" smtClean="0">
                <a:cs typeface="B Nazanin" panose="00000400000000000000" pitchFamily="2" charset="-78"/>
              </a:rPr>
              <a:t>gettest</a:t>
            </a:r>
            <a:r>
              <a:rPr lang="en-US" dirty="0" smtClean="0">
                <a:cs typeface="B Nazanin" panose="00000400000000000000" pitchFamily="2" charset="-78"/>
              </a:rPr>
              <a:t>/first.git</a:t>
            </a:r>
            <a:endParaRPr lang="fa-IR" dirty="0" smtClean="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 y="2327910"/>
            <a:ext cx="2769870" cy="276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7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smtClean="0">
                <a:cs typeface="B Nazanin" panose="00000400000000000000" pitchFamily="2" charset="-78"/>
              </a:rPr>
              <a:t>(</a:t>
            </a:r>
            <a:r>
              <a:rPr lang="en-US" dirty="0">
                <a:cs typeface="B Nazanin" panose="00000400000000000000" pitchFamily="2" charset="-78"/>
              </a:rPr>
              <a:t>1972) Source Code Control System (SCCS) - closed source, part of UNIX</a:t>
            </a:r>
          </a:p>
          <a:p>
            <a:pPr marL="0" indent="0">
              <a:lnSpc>
                <a:spcPct val="150000"/>
              </a:lnSpc>
              <a:buNone/>
            </a:pPr>
            <a:r>
              <a:rPr lang="en-US" dirty="0">
                <a:cs typeface="B Nazanin" panose="00000400000000000000" pitchFamily="2" charset="-78"/>
              </a:rPr>
              <a:t>(1982) Revision Control System(RCS) - open source</a:t>
            </a:r>
          </a:p>
          <a:p>
            <a:pPr marL="0" indent="0">
              <a:lnSpc>
                <a:spcPct val="150000"/>
              </a:lnSpc>
              <a:buNone/>
            </a:pPr>
            <a:r>
              <a:rPr lang="en-US" dirty="0">
                <a:cs typeface="B Nazanin" panose="00000400000000000000" pitchFamily="2" charset="-78"/>
              </a:rPr>
              <a:t>(1986) Concurrent Versions System (CVS) - open source</a:t>
            </a:r>
          </a:p>
          <a:p>
            <a:pPr marL="0" indent="0">
              <a:lnSpc>
                <a:spcPct val="150000"/>
              </a:lnSpc>
              <a:buNone/>
            </a:pPr>
            <a:r>
              <a:rPr lang="en-US" dirty="0">
                <a:cs typeface="B Nazanin" panose="00000400000000000000" pitchFamily="2" charset="-78"/>
              </a:rPr>
              <a:t>(2000) Apache Subversion (SVN) - open source</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066806" y="3988905"/>
            <a:ext cx="4507536" cy="2164052"/>
          </a:xfrm>
          <a:prstGeom prst="rect">
            <a:avLst/>
          </a:prstGeom>
        </p:spPr>
      </p:pic>
    </p:spTree>
    <p:extLst>
      <p:ext uri="{BB962C8B-B14F-4D97-AF65-F5344CB8AC3E}">
        <p14:creationId xmlns:p14="http://schemas.microsoft.com/office/powerpoint/2010/main" val="13550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a:t>
            </a:r>
            <a:r>
              <a:rPr lang="fa-IR" dirty="0">
                <a:cs typeface="B Nazanin" panose="00000400000000000000" pitchFamily="2" charset="-78"/>
              </a:rPr>
              <a:t> </a:t>
            </a:r>
            <a:r>
              <a:rPr lang="fa-IR" dirty="0" smtClean="0">
                <a:cs typeface="B Nazanin" panose="00000400000000000000" pitchFamily="2" charset="-78"/>
              </a:rPr>
              <a:t>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2159322"/>
              </p:ext>
            </p:extLst>
          </p:nvPr>
        </p:nvGraphicFramePr>
        <p:xfrm>
          <a:off x="680319" y="2160588"/>
          <a:ext cx="9613864" cy="4079240"/>
        </p:xfrm>
        <a:graphic>
          <a:graphicData uri="http://schemas.openxmlformats.org/drawingml/2006/table">
            <a:tbl>
              <a:tblPr firstRow="1" bandRow="1">
                <a:tableStyleId>{5C22544A-7EE6-4342-B048-85BDC9FD1C3A}</a:tableStyleId>
              </a:tblPr>
              <a:tblGrid>
                <a:gridCol w="3937401">
                  <a:extLst>
                    <a:ext uri="{9D8B030D-6E8A-4147-A177-3AD203B41FA5}">
                      <a16:colId xmlns:a16="http://schemas.microsoft.com/office/drawing/2014/main" val="2713502065"/>
                    </a:ext>
                  </a:extLst>
                </a:gridCol>
                <a:gridCol w="640080">
                  <a:extLst>
                    <a:ext uri="{9D8B030D-6E8A-4147-A177-3AD203B41FA5}">
                      <a16:colId xmlns:a16="http://schemas.microsoft.com/office/drawing/2014/main" val="1177312616"/>
                    </a:ext>
                  </a:extLst>
                </a:gridCol>
                <a:gridCol w="503638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cd..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برگشت به یک فولدر عقب 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dir</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 و پوشه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تغییر</a:t>
                      </a:r>
                      <a:r>
                        <a:rPr lang="fa-IR" sz="1600" baseline="0" dirty="0" smtClean="0">
                          <a:cs typeface="B Nazanin" panose="00000400000000000000" pitchFamily="2" charset="-78"/>
                        </a:rPr>
                        <a:t> مسیر درایور</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ساخت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init “RepositoryName” –-bare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r>
                        <a:rPr lang="en-US" sz="1600" baseline="0" dirty="0" smtClean="0">
                          <a:cs typeface="B Nazanin" panose="00000400000000000000" pitchFamily="2" charset="-78"/>
                        </a:rPr>
                        <a:t> </a:t>
                      </a:r>
                      <a:r>
                        <a:rPr lang="fa-IR" sz="1600" baseline="0" dirty="0" smtClean="0">
                          <a:cs typeface="B Nazanin" panose="00000400000000000000" pitchFamily="2" charset="-78"/>
                        </a:rPr>
                        <a:t>(یک مخزن خالی ایجاد می کند)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init </a:t>
                      </a:r>
                      <a:r>
                        <a:rPr lang="fa-IR" dirty="0" smtClean="0"/>
                        <a:t>"</a:t>
                      </a:r>
                      <a:r>
                        <a:rPr lang="en-US" dirty="0" smtClean="0"/>
                        <a:t>RepositoryName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cd RepositoryName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رفتن به داخل پوشه مخزن تعریف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status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آخرین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add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 کردن فایل به مخزن جاری</a:t>
                      </a:r>
                      <a:r>
                        <a:rPr lang="fa-IR" sz="1600" baseline="0" dirty="0" smtClean="0">
                          <a:cs typeface="B Nazanin" panose="00000400000000000000" pitchFamily="2" charset="-78"/>
                        </a:rPr>
                        <a:t> و رفتن به</a:t>
                      </a:r>
                      <a:r>
                        <a:rPr lang="fa-IR" sz="1600" dirty="0" smtClean="0">
                          <a:cs typeface="B Nazanin" panose="00000400000000000000" pitchFamily="2" charset="-78"/>
                        </a:rPr>
                        <a:t> حالت </a:t>
                      </a:r>
                      <a:r>
                        <a:rPr lang="en-US" sz="160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rm –-cached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برگرداندن فایل</a:t>
                      </a:r>
                      <a:r>
                        <a:rPr lang="fa-IR" sz="1600" baseline="0" dirty="0" smtClean="0">
                          <a:cs typeface="B Nazanin" panose="00000400000000000000" pitchFamily="2" charset="-78"/>
                        </a:rPr>
                        <a:t> از حالت </a:t>
                      </a:r>
                      <a:r>
                        <a:rPr lang="en-US" sz="1600" baseline="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2586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545541694"/>
              </p:ext>
            </p:extLst>
          </p:nvPr>
        </p:nvGraphicFramePr>
        <p:xfrm>
          <a:off x="680319" y="2221548"/>
          <a:ext cx="9613864" cy="434519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مسیر کاملی که در آن در حال حاضر قرار داریم</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ls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ls</a:t>
                      </a:r>
                      <a:r>
                        <a:rPr lang="en-US" baseline="0" dirty="0" smtClean="0"/>
                        <a:t> –all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 به همراه تمامی پوشه های که بصورت مخفی در شاخه جاری وجود دارد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mkdir folderName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کادر مربوط به فرماین انجام شده</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rm -rf .git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تمام چیزهای که در مخزن وجود دارد و بصورت اجباری اقدام می شود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init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یک مخزن</a:t>
                      </a:r>
                      <a:r>
                        <a:rPr lang="fa-IR" sz="1600" baseline="0" dirty="0" smtClean="0">
                          <a:cs typeface="B Nazanin" panose="00000400000000000000" pitchFamily="2" charset="-78"/>
                        </a:rPr>
                        <a:t> جدید بر اساس اطلاعاتی که در حال حاضر در آن وجود دارد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mv filename.exc to newfilename.exc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اجرای این فرمان می توانیم عنوان فایل را تغییر دهیم</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rm 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 اجرای این فرمان این امکان فراهم می شود تا بتوانیم</a:t>
                      </a:r>
                      <a:r>
                        <a:rPr lang="fa-IR" sz="1600" baseline="0" dirty="0" smtClean="0">
                          <a:cs typeface="B Nazanin" panose="00000400000000000000" pitchFamily="2" charset="-78"/>
                        </a:rPr>
                        <a:t> فایل فوق را حذف نمائیم.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ls –l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جزئیات</a:t>
                      </a:r>
                      <a:r>
                        <a:rPr lang="fa-IR" sz="1600" baseline="0" dirty="0" smtClean="0">
                          <a:cs typeface="B Nazanin" panose="00000400000000000000" pitchFamily="2" charset="-78"/>
                        </a:rPr>
                        <a:t> فایل موجود در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67204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842211444"/>
              </p:ext>
            </p:extLst>
          </p:nvPr>
        </p:nvGraphicFramePr>
        <p:xfrm>
          <a:off x="680319" y="2343468"/>
          <a:ext cx="9613864" cy="407595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git add –u</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انجام این دستور تغییرات در فضای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بروزرسانی می شود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صفحه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Mkdir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پوشه</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Cd</a:t>
                      </a:r>
                      <a:r>
                        <a:rPr lang="en-US" baseline="0" dirty="0" smtClean="0"/>
                        <a:t> “</a:t>
                      </a:r>
                      <a:r>
                        <a:rPr lang="fa-IR" sz="1600" kern="1200" baseline="0" dirty="0" smtClean="0">
                          <a:solidFill>
                            <a:schemeClr val="dk1"/>
                          </a:solidFill>
                          <a:latin typeface="+mn-lt"/>
                          <a:ea typeface="+mn-ea"/>
                          <a:cs typeface="B Nazanin" panose="00000400000000000000" pitchFamily="2" charset="-78"/>
                        </a:rPr>
                        <a:t>عنوان پوشه</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رفتن به</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r>
                        <a:rPr lang="en-US" baseline="0" dirty="0" smtClean="0"/>
                        <a:t> .git</a:t>
                      </a:r>
                      <a:endParaRPr lang="en-US" dirty="0" smtClean="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 داخل پوشه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Touch “</a:t>
                      </a:r>
                      <a:r>
                        <a:rPr lang="fa-IR" sz="1600" kern="1200" baseline="0" dirty="0" smtClean="0">
                          <a:solidFill>
                            <a:schemeClr val="dk1"/>
                          </a:solidFill>
                          <a:latin typeface="+mn-lt"/>
                          <a:ea typeface="+mn-ea"/>
                          <a:cs typeface="B Nazanin" panose="00000400000000000000" pitchFamily="2" charset="-78"/>
                        </a:rPr>
                        <a:t>عنوان فایل</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ساختن</a:t>
                      </a:r>
                      <a:r>
                        <a:rPr lang="fa-IR" sz="1600" baseline="0" dirty="0" smtClean="0">
                          <a:cs typeface="B Nazanin" panose="00000400000000000000" pitchFamily="2" charset="-78"/>
                        </a:rPr>
                        <a:t> فایل مورد نظر</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مسیر جاری</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Cd “</a:t>
                      </a:r>
                      <a:r>
                        <a:rPr lang="fa-IR" sz="1600" kern="1200" baseline="0" dirty="0" smtClean="0">
                          <a:solidFill>
                            <a:schemeClr val="dk1"/>
                          </a:solidFill>
                          <a:latin typeface="+mn-lt"/>
                          <a:ea typeface="+mn-ea"/>
                          <a:cs typeface="B Nazanin" panose="00000400000000000000" pitchFamily="2" charset="-78"/>
                        </a:rPr>
                        <a:t>مسیر فایل یا دایرکتوری</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 مسیر در گیت</a:t>
                      </a:r>
                      <a:r>
                        <a:rPr lang="fa-IR" sz="1600" baseline="0" dirty="0" smtClean="0">
                          <a:cs typeface="B Nazanin" panose="00000400000000000000" pitchFamily="2" charset="-78"/>
                        </a:rPr>
                        <a:t> بش</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sz="1800" b="0" i="0" kern="1200" dirty="0" smtClean="0">
                          <a:solidFill>
                            <a:schemeClr val="dk1"/>
                          </a:solidFill>
                          <a:effectLst/>
                          <a:latin typeface="+mn-lt"/>
                          <a:ea typeface="+mn-ea"/>
                          <a:cs typeface="+mn-cs"/>
                        </a:rPr>
                        <a:t>git –version</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2718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ثبت تغییرات در مخزن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901199384"/>
              </p:ext>
            </p:extLst>
          </p:nvPr>
        </p:nvGraphicFramePr>
        <p:xfrm>
          <a:off x="875390" y="2428812"/>
          <a:ext cx="9613864" cy="375412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تمام فایل های موجود در </a:t>
                      </a:r>
                      <a:r>
                        <a:rPr lang="en-US" sz="1600" dirty="0" smtClean="0">
                          <a:cs typeface="B Nazanin" panose="00000400000000000000" pitchFamily="2" charset="-78"/>
                        </a:rPr>
                        <a:t>Stage</a:t>
                      </a:r>
                      <a:r>
                        <a:rPr lang="fa-IR" sz="1600" dirty="0" smtClean="0">
                          <a:cs typeface="B Nazanin" panose="00000400000000000000" pitchFamily="2" charset="-78"/>
                        </a:rPr>
                        <a:t> و اضافه کردن آن به مخزن</a:t>
                      </a:r>
                      <a:r>
                        <a:rPr lang="fa-IR" sz="1600" baseline="0" dirty="0" smtClean="0">
                          <a:cs typeface="B Nazanin" panose="00000400000000000000" pitchFamily="2" charset="-78"/>
                        </a:rPr>
                        <a:t> جاری </a:t>
                      </a:r>
                      <a:r>
                        <a:rPr lang="en-US" sz="1600" baseline="0" dirty="0" smtClean="0">
                          <a:cs typeface="B Nazanin" panose="00000400000000000000" pitchFamily="2" charset="-78"/>
                        </a:rPr>
                        <a:t>(Current Repository)</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commit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فایل ها در مخزن به همراه توضیحات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log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تاریخچه تغییرات در مخزن</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diff head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نمایش تغییرات فایل ها در داخل فایل های تحت کنترل گیت (</a:t>
                      </a:r>
                      <a:r>
                        <a:rPr lang="en-US" sz="1600" baseline="0" dirty="0" smtClean="0">
                          <a:cs typeface="B Nazanin" panose="00000400000000000000" pitchFamily="2" charset="-78"/>
                        </a:rPr>
                        <a:t>head</a:t>
                      </a:r>
                      <a:r>
                        <a:rPr lang="fa-IR" sz="1600" baseline="0" dirty="0" smtClean="0">
                          <a:cs typeface="B Nazanin" panose="00000400000000000000" pitchFamily="2" charset="-78"/>
                        </a:rPr>
                        <a:t> آخرین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ما می باشد.)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add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همه</a:t>
                      </a:r>
                      <a:r>
                        <a:rPr lang="fa-IR" sz="1600" baseline="0" dirty="0" smtClean="0">
                          <a:cs typeface="B Nazanin" panose="00000400000000000000" pitchFamily="2" charset="-78"/>
                        </a:rPr>
                        <a:t> فایل های موجود را به حالت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diff -–staged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تمام تغییرات در محیط (نمایش تفاوت</a:t>
                      </a:r>
                      <a:r>
                        <a:rPr lang="fa-IR" sz="1600" baseline="0" dirty="0" smtClean="0">
                          <a:cs typeface="B Nazanin" panose="00000400000000000000" pitchFamily="2" charset="-78"/>
                        </a:rPr>
                        <a:t> ها</a:t>
                      </a:r>
                      <a:r>
                        <a:rPr lang="fa-IR" sz="1600" dirty="0" smtClean="0">
                          <a:cs typeface="B Nazanin" panose="00000400000000000000" pitchFamily="2" charset="-78"/>
                        </a:rPr>
                        <a:t>) </a:t>
                      </a:r>
                      <a:r>
                        <a:rPr lang="en-US" sz="1600" dirty="0" smtClean="0">
                          <a:cs typeface="B Nazanin" panose="00000400000000000000" pitchFamily="2" charset="-78"/>
                        </a:rPr>
                        <a:t>Stage</a:t>
                      </a:r>
                      <a:r>
                        <a:rPr lang="fa-IR" sz="1600" dirty="0" smtClean="0">
                          <a:cs typeface="B Nazanin" panose="00000400000000000000" pitchFamily="2" charset="-78"/>
                        </a:rPr>
                        <a:t> را نمایش می دهد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reset</a:t>
                      </a:r>
                      <a:r>
                        <a:rPr lang="en-US" baseline="0" dirty="0" smtClean="0"/>
                        <a:t>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 مورد نظر را از حالت </a:t>
                      </a:r>
                      <a:r>
                        <a:rPr lang="en-US" sz="1600" dirty="0" smtClean="0">
                          <a:cs typeface="B Nazanin" panose="00000400000000000000" pitchFamily="2" charset="-78"/>
                        </a:rPr>
                        <a:t>Stage</a:t>
                      </a:r>
                      <a:r>
                        <a:rPr lang="fa-IR" sz="1600" dirty="0" smtClean="0">
                          <a:cs typeface="B Nazanin" panose="00000400000000000000" pitchFamily="2" charset="-78"/>
                        </a:rPr>
                        <a:t> خارج می کند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checkout -–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a:t>
                      </a:r>
                      <a:r>
                        <a:rPr lang="fa-IR" sz="1600" baseline="0" dirty="0" smtClean="0">
                          <a:cs typeface="B Nazanin" panose="00000400000000000000" pitchFamily="2" charset="-78"/>
                        </a:rPr>
                        <a:t> مورد نظر را به آخرین تغییرات برمی گرداند در واقع همان حالت </a:t>
                      </a:r>
                      <a:r>
                        <a:rPr lang="en-US" sz="1600" baseline="0" dirty="0" smtClean="0">
                          <a:cs typeface="B Nazanin" panose="00000400000000000000" pitchFamily="2" charset="-78"/>
                        </a:rPr>
                        <a:t>Undo</a:t>
                      </a:r>
                      <a:r>
                        <a:rPr lang="fa-IR" sz="1600" baseline="0" dirty="0" smtClean="0">
                          <a:cs typeface="B Nazanin" panose="00000400000000000000" pitchFamily="2" charset="-78"/>
                        </a:rPr>
                        <a:t> است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5850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70441" y="2165526"/>
            <a:ext cx="2990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760" y="2932288"/>
            <a:ext cx="5140380" cy="2920671"/>
          </a:xfrm>
          <a:prstGeom prst="rect">
            <a:avLst/>
          </a:prstGeom>
        </p:spPr>
      </p:pic>
      <p:pic>
        <p:nvPicPr>
          <p:cNvPr id="7" name="Picture 6"/>
          <p:cNvPicPr>
            <a:picLocks noChangeAspect="1"/>
          </p:cNvPicPr>
          <p:nvPr/>
        </p:nvPicPr>
        <p:blipFill>
          <a:blip r:embed="rId6"/>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570441" y="4124837"/>
            <a:ext cx="4962017" cy="247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8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369" y="2302051"/>
            <a:ext cx="5848350" cy="3048000"/>
          </a:xfrm>
          <a:prstGeom prst="rect">
            <a:avLst/>
          </a:prstGeom>
        </p:spPr>
      </p:pic>
      <p:pic>
        <p:nvPicPr>
          <p:cNvPr id="12" name="Picture 11"/>
          <p:cNvPicPr>
            <a:picLocks noChangeAspect="1"/>
          </p:cNvPicPr>
          <p:nvPr/>
        </p:nvPicPr>
        <p:blipFill>
          <a:blip r:embed="rId6"/>
          <a:stretch>
            <a:fillRect/>
          </a:stretch>
        </p:blipFill>
        <p:spPr>
          <a:xfrm>
            <a:off x="478896" y="2302051"/>
            <a:ext cx="4867774" cy="303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43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ایجاد شاخه جدید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184634696"/>
              </p:ext>
            </p:extLst>
          </p:nvPr>
        </p:nvGraphicFramePr>
        <p:xfrm>
          <a:off x="680319" y="2025604"/>
          <a:ext cx="9613864" cy="37947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610169">
                  <a:extLst>
                    <a:ext uri="{9D8B030D-6E8A-4147-A177-3AD203B41FA5}">
                      <a16:colId xmlns:a16="http://schemas.microsoft.com/office/drawing/2014/main" val="1177312616"/>
                    </a:ext>
                  </a:extLst>
                </a:gridCol>
                <a:gridCol w="55234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branch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شاخه</a:t>
                      </a:r>
                      <a:r>
                        <a:rPr lang="fa-IR" sz="1600" baseline="0" dirty="0" smtClean="0">
                          <a:cs typeface="B Nazanin" panose="00000400000000000000" pitchFamily="2" charset="-78"/>
                        </a:rPr>
                        <a:t> های موجود در مخزن جاری</a:t>
                      </a:r>
                      <a:endParaRPr lang="en-US" sz="1600" dirty="0">
                        <a:cs typeface="B Nazanin" panose="00000400000000000000" pitchFamily="2" charset="-78"/>
                      </a:endParaRPr>
                    </a:p>
                  </a:txBody>
                  <a:tcPr/>
                </a:tc>
                <a:extLst>
                  <a:ext uri="{0D108BD9-81ED-4DB2-BD59-A6C34878D82A}">
                    <a16:rowId xmlns:a16="http://schemas.microsoft.com/office/drawing/2014/main" val="3218503406"/>
                  </a:ext>
                </a:extLst>
              </a:tr>
              <a:tr h="370840">
                <a:tc>
                  <a:txBody>
                    <a:bodyPr/>
                    <a:lstStyle/>
                    <a:p>
                      <a:r>
                        <a:rPr lang="en-US" dirty="0" smtClean="0"/>
                        <a:t>git</a:t>
                      </a:r>
                      <a:r>
                        <a:rPr lang="en-US" baseline="0" dirty="0" smtClean="0"/>
                        <a:t> branch “Brach 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شاخه</a:t>
                      </a:r>
                      <a:r>
                        <a:rPr lang="fa-IR" sz="1600" baseline="0" dirty="0" smtClean="0">
                          <a:cs typeface="B Nazanin" panose="00000400000000000000" pitchFamily="2" charset="-78"/>
                        </a:rPr>
                        <a:t> جدید از روی شاخه </a:t>
                      </a:r>
                      <a:r>
                        <a:rPr lang="en-US" sz="1600" baseline="0" dirty="0" smtClean="0">
                          <a:cs typeface="B Nazanin" panose="00000400000000000000" pitchFamily="2" charset="-78"/>
                        </a:rPr>
                        <a:t>master</a:t>
                      </a:r>
                      <a:endParaRPr lang="en-US" sz="1600" dirty="0">
                        <a:cs typeface="B Nazanin" panose="00000400000000000000" pitchFamily="2" charset="-78"/>
                      </a:endParaRPr>
                    </a:p>
                  </a:txBody>
                  <a:tcPr/>
                </a:tc>
                <a:extLst>
                  <a:ext uri="{0D108BD9-81ED-4DB2-BD59-A6C34878D82A}">
                    <a16:rowId xmlns:a16="http://schemas.microsoft.com/office/drawing/2014/main" val="70124317"/>
                  </a:ext>
                </a:extLst>
              </a:tr>
              <a:tr h="370840">
                <a:tc>
                  <a:txBody>
                    <a:bodyPr/>
                    <a:lstStyle/>
                    <a:p>
                      <a:r>
                        <a:rPr lang="en-US" dirty="0" smtClean="0"/>
                        <a:t>git checkout </a:t>
                      </a:r>
                      <a:r>
                        <a:rPr lang="fa-IR" dirty="0" smtClean="0"/>
                        <a:t>"</a:t>
                      </a:r>
                      <a:r>
                        <a:rPr lang="en-US" dirty="0" smtClean="0"/>
                        <a:t>BranchName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گرفتن و رفتن به شاخه جدید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merge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تغییرات</a:t>
                      </a:r>
                      <a:r>
                        <a:rPr lang="fa-IR" sz="1600" baseline="0" dirty="0" smtClean="0">
                          <a:cs typeface="B Nazanin" panose="00000400000000000000" pitchFamily="2" charset="-78"/>
                        </a:rPr>
                        <a:t> شاخه جدید رو به شاخه </a:t>
                      </a:r>
                      <a:r>
                        <a:rPr lang="en-US" sz="1600" baseline="0" dirty="0" smtClean="0">
                          <a:cs typeface="B Nazanin" panose="00000400000000000000" pitchFamily="2" charset="-78"/>
                        </a:rPr>
                        <a:t>master</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rem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حذف کردن فایل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a:t>
                      </a:r>
                      <a:r>
                        <a:rPr lang="en-US" smtClean="0"/>
                        <a:t>branch</a:t>
                      </a:r>
                      <a:r>
                        <a:rPr lang="en-US" baseline="0" smtClean="0"/>
                        <a:t> –D </a:t>
                      </a:r>
                      <a:r>
                        <a:rPr lang="en-US" baseline="0" dirty="0" smtClean="0"/>
                        <a:t>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حذف کردن شاخه های ایجاد شده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cls</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پاک کردن پنجره مربوط به دستورات خط فرمان </a:t>
                      </a:r>
                      <a:r>
                        <a:rPr lang="en-US" sz="1600" dirty="0" smtClean="0">
                          <a:cs typeface="B Nazanin" panose="00000400000000000000" pitchFamily="2" charset="-78"/>
                        </a:rPr>
                        <a:t>dos</a:t>
                      </a:r>
                      <a:endParaRPr lang="en-US" sz="1600" dirty="0">
                        <a:cs typeface="B Nazanin" panose="00000400000000000000" pitchFamily="2" charset="-78"/>
                      </a:endParaRPr>
                    </a:p>
                  </a:txBody>
                  <a:tcPr/>
                </a:tc>
                <a:extLst>
                  <a:ext uri="{0D108BD9-81ED-4DB2-BD59-A6C34878D82A}">
                    <a16:rowId xmlns:a16="http://schemas.microsoft.com/office/drawing/2014/main" val="2337900050"/>
                  </a:ext>
                </a:extLst>
              </a:tr>
              <a:tr h="370840">
                <a:tc>
                  <a:txBody>
                    <a:bodyPr/>
                    <a:lstStyle/>
                    <a:p>
                      <a:r>
                        <a:rPr lang="en-US" dirty="0" smtClean="0"/>
                        <a:t>git commit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تغییرات در داخل مخزن</a:t>
                      </a:r>
                      <a:endParaRPr lang="en-US" sz="1600" dirty="0">
                        <a:cs typeface="B Nazanin" panose="00000400000000000000" pitchFamily="2" charset="-78"/>
                      </a:endParaRPr>
                    </a:p>
                  </a:txBody>
                  <a:tcPr/>
                </a:tc>
                <a:extLst>
                  <a:ext uri="{0D108BD9-81ED-4DB2-BD59-A6C34878D82A}">
                    <a16:rowId xmlns:a16="http://schemas.microsoft.com/office/drawing/2014/main" val="2953854788"/>
                  </a:ext>
                </a:extLst>
              </a:tr>
              <a:tr h="370840">
                <a:tc>
                  <a:txBody>
                    <a:bodyPr/>
                    <a:lstStyle/>
                    <a:p>
                      <a:r>
                        <a:rPr lang="en-US" dirty="0" smtClean="0"/>
                        <a:t>&lt;esc&gt; :wq &lt;enter&gt;</a:t>
                      </a:r>
                      <a:endParaRPr lang="en-US" dirty="0"/>
                    </a:p>
                  </a:txBody>
                  <a:tcPr/>
                </a:tc>
                <a:tc>
                  <a:txBody>
                    <a:bodyPr/>
                    <a:lstStyle/>
                    <a:p>
                      <a:endParaRPr lang="en-US" dirty="0"/>
                    </a:p>
                  </a:txBody>
                  <a:tcPr/>
                </a:tc>
                <a:tc>
                  <a:txBody>
                    <a:bodyPr/>
                    <a:lstStyle/>
                    <a:p>
                      <a:pPr algn="l" rtl="0"/>
                      <a:r>
                        <a:rPr lang="en-US" sz="1200" dirty="0" smtClean="0">
                          <a:latin typeface="Tahoma" panose="020B0604030504040204" pitchFamily="34" charset="0"/>
                          <a:ea typeface="Tahoma" panose="020B0604030504040204" pitchFamily="34" charset="0"/>
                          <a:cs typeface="Tahoma" panose="020B0604030504040204" pitchFamily="34" charset="0"/>
                        </a:rPr>
                        <a:t>On the first line, enter the comment: “Added h1 tag”. Save the file and exit the editor (to do it in default editor, press ESC and then type :wq and hit Enter)</a:t>
                      </a:r>
                      <a:endParaRPr lang="en-US" sz="1600" dirty="0">
                        <a:cs typeface="B Nazanin" panose="00000400000000000000" pitchFamily="2" charset="-78"/>
                      </a:endParaRPr>
                    </a:p>
                  </a:txBody>
                  <a:tcPr/>
                </a:tc>
                <a:extLst>
                  <a:ext uri="{0D108BD9-81ED-4DB2-BD59-A6C34878D82A}">
                    <a16:rowId xmlns:a16="http://schemas.microsoft.com/office/drawing/2014/main" val="2162922553"/>
                  </a:ext>
                </a:extLst>
              </a:tr>
            </a:tbl>
          </a:graphicData>
        </a:graphic>
      </p:graphicFrame>
      <p:sp>
        <p:nvSpPr>
          <p:cNvPr id="5" name="TextBox 4"/>
          <p:cNvSpPr txBox="1"/>
          <p:nvPr/>
        </p:nvSpPr>
        <p:spPr>
          <a:xfrm>
            <a:off x="424287" y="6104844"/>
            <a:ext cx="10679527" cy="369332"/>
          </a:xfrm>
          <a:prstGeom prst="rect">
            <a:avLst/>
          </a:prstGeom>
          <a:noFill/>
        </p:spPr>
        <p:txBody>
          <a:bodyPr wrap="none" rtlCol="0">
            <a:spAutoFit/>
          </a:bodyPr>
          <a:lstStyle/>
          <a:p>
            <a:pPr algn="r" rtl="1"/>
            <a:r>
              <a:rPr lang="fa-IR" dirty="0" smtClean="0">
                <a:cs typeface="B Nazanin" panose="00000400000000000000" pitchFamily="2" charset="-78"/>
              </a:rPr>
              <a:t>نکته : وقتیکه چیزی از روی سایت دانلود می شود اسم آن </a:t>
            </a:r>
            <a:r>
              <a:rPr lang="en-US" dirty="0" smtClean="0">
                <a:cs typeface="B Nazanin" panose="00000400000000000000" pitchFamily="2" charset="-78"/>
              </a:rPr>
              <a:t>origin</a:t>
            </a:r>
            <a:r>
              <a:rPr lang="fa-IR" dirty="0" smtClean="0">
                <a:cs typeface="B Nazanin" panose="00000400000000000000" pitchFamily="2" charset="-78"/>
              </a:rPr>
              <a:t> گذاشته می شود و این بدان معنی است که از پروژه اصلی ما یک قدم جلو تر هستیم</a:t>
            </a:r>
            <a:endParaRPr lang="en-US" dirty="0">
              <a:cs typeface="B Nazanin" panose="00000400000000000000" pitchFamily="2" charset="-78"/>
            </a:endParaRPr>
          </a:p>
        </p:txBody>
      </p:sp>
    </p:spTree>
    <p:extLst>
      <p:ext uri="{BB962C8B-B14F-4D97-AF65-F5344CB8AC3E}">
        <p14:creationId xmlns:p14="http://schemas.microsoft.com/office/powerpoint/2010/main" val="16849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ارتباط با ریموت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2930355"/>
              </p:ext>
            </p:extLst>
          </p:nvPr>
        </p:nvGraphicFramePr>
        <p:xfrm>
          <a:off x="790047" y="2170176"/>
          <a:ext cx="9613864" cy="4209352"/>
        </p:xfrm>
        <a:graphic>
          <a:graphicData uri="http://schemas.openxmlformats.org/drawingml/2006/table">
            <a:tbl>
              <a:tblPr firstRow="1" bandRow="1">
                <a:tableStyleId>{5C22544A-7EE6-4342-B048-85BDC9FD1C3A}</a:tableStyleId>
              </a:tblPr>
              <a:tblGrid>
                <a:gridCol w="4354977">
                  <a:extLst>
                    <a:ext uri="{9D8B030D-6E8A-4147-A177-3AD203B41FA5}">
                      <a16:colId xmlns:a16="http://schemas.microsoft.com/office/drawing/2014/main" val="2713502065"/>
                    </a:ext>
                  </a:extLst>
                </a:gridCol>
                <a:gridCol w="573024">
                  <a:extLst>
                    <a:ext uri="{9D8B030D-6E8A-4147-A177-3AD203B41FA5}">
                      <a16:colId xmlns:a16="http://schemas.microsoft.com/office/drawing/2014/main" val="1177312616"/>
                    </a:ext>
                  </a:extLst>
                </a:gridCol>
                <a:gridCol w="4685863">
                  <a:extLst>
                    <a:ext uri="{9D8B030D-6E8A-4147-A177-3AD203B41FA5}">
                      <a16:colId xmlns:a16="http://schemas.microsoft.com/office/drawing/2014/main" val="2486463819"/>
                    </a:ext>
                  </a:extLst>
                </a:gridCol>
              </a:tblGrid>
              <a:tr h="521272">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show “commit</a:t>
                      </a:r>
                      <a:r>
                        <a:rPr lang="en-US" baseline="0" dirty="0" smtClean="0"/>
                        <a:t> description</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تغییرات</a:t>
                      </a:r>
                      <a:endParaRPr lang="en-US" sz="1600" dirty="0">
                        <a:cs typeface="B Nazanin" panose="00000400000000000000" pitchFamily="2" charset="-78"/>
                      </a:endParaRPr>
                    </a:p>
                  </a:txBody>
                  <a:tcPr/>
                </a:tc>
                <a:extLst>
                  <a:ext uri="{0D108BD9-81ED-4DB2-BD59-A6C34878D82A}">
                    <a16:rowId xmlns:a16="http://schemas.microsoft.com/office/drawing/2014/main" val="2791911081"/>
                  </a:ext>
                </a:extLst>
              </a:tr>
              <a:tr h="370840">
                <a:tc>
                  <a:txBody>
                    <a:bodyPr/>
                    <a:lstStyle/>
                    <a:p>
                      <a:r>
                        <a:rPr lang="en-US" dirty="0" smtClean="0"/>
                        <a:t>git show</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آخرین تغییرات </a:t>
                      </a:r>
                      <a:r>
                        <a:rPr lang="en-US" sz="1600" baseline="0" dirty="0" smtClean="0">
                          <a:cs typeface="B Nazanin" panose="00000400000000000000" pitchFamily="2" charset="-78"/>
                        </a:rPr>
                        <a:t>commit </a:t>
                      </a:r>
                      <a:r>
                        <a:rPr lang="fa-IR" sz="1600" baseline="0" dirty="0" smtClean="0">
                          <a:cs typeface="B Nazanin" panose="00000400000000000000" pitchFamily="2" charset="-78"/>
                        </a:rPr>
                        <a:t> ثبت شده در سیستم است.</a:t>
                      </a:r>
                      <a:endParaRPr lang="en-US" sz="1600" dirty="0">
                        <a:cs typeface="B Nazanin" panose="00000400000000000000" pitchFamily="2" charset="-78"/>
                      </a:endParaRPr>
                    </a:p>
                  </a:txBody>
                  <a:tcPr/>
                </a:tc>
                <a:extLst>
                  <a:ext uri="{0D108BD9-81ED-4DB2-BD59-A6C34878D82A}">
                    <a16:rowId xmlns:a16="http://schemas.microsoft.com/office/drawing/2014/main" val="1845872645"/>
                  </a:ext>
                </a:extLst>
              </a:tr>
              <a:tr h="370840">
                <a:tc>
                  <a:txBody>
                    <a:bodyPr/>
                    <a:lstStyle/>
                    <a:p>
                      <a:r>
                        <a:rPr lang="en-US" dirty="0" smtClean="0"/>
                        <a:t>git ls-files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های که </a:t>
                      </a:r>
                      <a:r>
                        <a:rPr lang="en-US" sz="1600" baseline="0" dirty="0" smtClean="0">
                          <a:cs typeface="B Nazanin" panose="00000400000000000000" pitchFamily="2" charset="-78"/>
                        </a:rPr>
                        <a:t>tracked</a:t>
                      </a:r>
                      <a:r>
                        <a:rPr lang="fa-IR" sz="1600" baseline="0" dirty="0" smtClean="0">
                          <a:cs typeface="B Nazanin" panose="00000400000000000000" pitchFamily="2" charset="-78"/>
                        </a:rPr>
                        <a:t> شده اند</a:t>
                      </a:r>
                      <a:endParaRPr lang="en-US" sz="1600" dirty="0">
                        <a:cs typeface="B Nazanin" panose="00000400000000000000" pitchFamily="2" charset="-78"/>
                      </a:endParaRPr>
                    </a:p>
                  </a:txBody>
                  <a:tcPr/>
                </a:tc>
                <a:extLst>
                  <a:ext uri="{0D108BD9-81ED-4DB2-BD59-A6C34878D82A}">
                    <a16:rowId xmlns:a16="http://schemas.microsoft.com/office/drawing/2014/main" val="619309876"/>
                  </a:ext>
                </a:extLst>
              </a:tr>
              <a:tr h="370840">
                <a:tc>
                  <a:txBody>
                    <a:bodyPr/>
                    <a:lstStyle/>
                    <a:p>
                      <a:r>
                        <a:rPr lang="en-US" dirty="0" smtClean="0"/>
                        <a:t>git clone RepositoryName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 فایل</a:t>
                      </a:r>
                      <a:r>
                        <a:rPr lang="fa-IR" sz="1600" baseline="0" dirty="0" smtClean="0">
                          <a:cs typeface="B Nazanin" panose="00000400000000000000" pitchFamily="2" charset="-78"/>
                        </a:rPr>
                        <a:t> ها از مخزن اصلی (</a:t>
                      </a:r>
                      <a:r>
                        <a:rPr lang="en-US" sz="1600" baseline="0" dirty="0" smtClean="0">
                          <a:cs typeface="B Nazanin" panose="00000400000000000000" pitchFamily="2" charset="-78"/>
                        </a:rPr>
                        <a:t>Origin</a:t>
                      </a:r>
                      <a:r>
                        <a:rPr lang="fa-IR" sz="1600" baseline="0" dirty="0" smtClean="0">
                          <a:cs typeface="B Nazanin" panose="00000400000000000000" pitchFamily="2" charset="-78"/>
                        </a:rPr>
                        <a:t>) و ریختن آن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3572781062"/>
                  </a:ext>
                </a:extLst>
              </a:tr>
              <a:tr h="238696">
                <a:tc>
                  <a:txBody>
                    <a:bodyPr/>
                    <a:lstStyle/>
                    <a:p>
                      <a:r>
                        <a:rPr lang="en-US" dirty="0" smtClean="0"/>
                        <a:t>git pull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از فضای </a:t>
                      </a:r>
                      <a:r>
                        <a:rPr lang="en-US" sz="1600" baseline="0" dirty="0" smtClean="0">
                          <a:cs typeface="B Nazanin" panose="00000400000000000000" pitchFamily="2" charset="-78"/>
                        </a:rPr>
                        <a:t>Remote</a:t>
                      </a:r>
                      <a:r>
                        <a:rPr lang="fa-IR" sz="1600" baseline="0" dirty="0" smtClean="0">
                          <a:cs typeface="B Nazanin" panose="00000400000000000000" pitchFamily="2" charset="-78"/>
                        </a:rPr>
                        <a:t> به داخل فضای </a:t>
                      </a:r>
                      <a:r>
                        <a:rPr lang="en-US" sz="1600" baseline="0" dirty="0" smtClean="0">
                          <a:cs typeface="B Nazanin" panose="00000400000000000000" pitchFamily="2" charset="-78"/>
                        </a:rPr>
                        <a:t>Local</a:t>
                      </a:r>
                      <a:endParaRPr lang="en-US" sz="1600" dirty="0">
                        <a:cs typeface="B Nazanin" panose="00000400000000000000" pitchFamily="2" charset="-78"/>
                      </a:endParaRPr>
                    </a:p>
                  </a:txBody>
                  <a:tcPr/>
                </a:tc>
                <a:extLst>
                  <a:ext uri="{0D108BD9-81ED-4DB2-BD59-A6C34878D82A}">
                    <a16:rowId xmlns:a16="http://schemas.microsoft.com/office/drawing/2014/main" val="3980483189"/>
                  </a:ext>
                </a:extLst>
              </a:tr>
              <a:tr h="299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به داخل فضای </a:t>
                      </a:r>
                      <a:r>
                        <a:rPr lang="en-US" sz="1600" baseline="0" dirty="0" smtClean="0">
                          <a:cs typeface="B Nazanin" panose="00000400000000000000" pitchFamily="2" charset="-78"/>
                        </a:rPr>
                        <a:t>Remote</a:t>
                      </a:r>
                      <a:endParaRPr lang="en-US" sz="1600" dirty="0">
                        <a:cs typeface="B Nazanin" panose="00000400000000000000" pitchFamily="2" charset="-78"/>
                      </a:endParaRPr>
                    </a:p>
                  </a:txBody>
                  <a:tcPr/>
                </a:tc>
                <a:extLst>
                  <a:ext uri="{0D108BD9-81ED-4DB2-BD59-A6C34878D82A}">
                    <a16:rowId xmlns:a16="http://schemas.microsoft.com/office/drawing/2014/main" val="2077147292"/>
                  </a:ext>
                </a:extLst>
              </a:tr>
              <a:tr h="177736">
                <a:tc>
                  <a:txBody>
                    <a:bodyPr/>
                    <a:lstStyle/>
                    <a:p>
                      <a:r>
                        <a:rPr lang="en-US" dirty="0" smtClean="0"/>
                        <a:t>git remote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کارکردن با ریموت ها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189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remote add origin</a:t>
                      </a:r>
                      <a:r>
                        <a:rPr lang="en-US" baseline="0" dirty="0" smtClean="0"/>
                        <a:t> “Network Path”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اتصال به </a:t>
                      </a:r>
                      <a:r>
                        <a:rPr lang="en-US" sz="1600" baseline="0" dirty="0" smtClean="0">
                          <a:cs typeface="B Nazanin" panose="00000400000000000000" pitchFamily="2" charset="-78"/>
                        </a:rPr>
                        <a:t> remote</a:t>
                      </a:r>
                      <a:r>
                        <a:rPr lang="fa-IR" sz="1600" baseline="0" dirty="0" smtClean="0">
                          <a:cs typeface="B Nazanin" panose="00000400000000000000" pitchFamily="2" charset="-78"/>
                        </a:rPr>
                        <a:t>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a:t>
                      </a:r>
                      <a:r>
                        <a:rPr lang="en-US" baseline="0" dirty="0" smtClean="0"/>
                        <a:t> –unset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push –u origin master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به شاخه مورد نظر</a:t>
                      </a:r>
                      <a:endParaRPr lang="en-US" sz="1600" dirty="0">
                        <a:cs typeface="B Nazanin" panose="00000400000000000000" pitchFamily="2" charset="-78"/>
                      </a:endParaRPr>
                    </a:p>
                  </a:txBody>
                  <a:tcPr/>
                </a:tc>
                <a:extLst>
                  <a:ext uri="{0D108BD9-81ED-4DB2-BD59-A6C34878D82A}">
                    <a16:rowId xmlns:a16="http://schemas.microsoft.com/office/drawing/2014/main" val="3415599554"/>
                  </a:ext>
                </a:extLst>
              </a:tr>
            </a:tbl>
          </a:graphicData>
        </a:graphic>
      </p:graphicFrame>
    </p:spTree>
    <p:extLst>
      <p:ext uri="{BB962C8B-B14F-4D97-AF65-F5344CB8AC3E}">
        <p14:creationId xmlns:p14="http://schemas.microsoft.com/office/powerpoint/2010/main" val="25414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0319" y="2093806"/>
            <a:ext cx="3812286" cy="2912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r" rtl="1"/>
            <a:r>
              <a:rPr lang="fa-IR" dirty="0" smtClean="0">
                <a:cs typeface="B Nazanin" panose="00000400000000000000" pitchFamily="2" charset="-78"/>
              </a:rPr>
              <a:t>تفاوت بین </a:t>
            </a:r>
            <a:r>
              <a:rPr lang="en-US" dirty="0" smtClean="0">
                <a:cs typeface="B Nazanin" panose="00000400000000000000" pitchFamily="2" charset="-78"/>
              </a:rPr>
              <a:t>git init </a:t>
            </a:r>
            <a:r>
              <a:rPr lang="fa-IR" dirty="0">
                <a:cs typeface="B Nazanin" panose="00000400000000000000" pitchFamily="2" charset="-78"/>
              </a:rPr>
              <a:t> </a:t>
            </a:r>
            <a:r>
              <a:rPr lang="fa-IR" dirty="0" smtClean="0">
                <a:cs typeface="B Nazanin" panose="00000400000000000000" pitchFamily="2" charset="-78"/>
              </a:rPr>
              <a:t>با </a:t>
            </a:r>
            <a:r>
              <a:rPr lang="en-US" dirty="0" smtClean="0">
                <a:cs typeface="B Nazanin" panose="00000400000000000000" pitchFamily="2" charset="-78"/>
              </a:rPr>
              <a:t>git init --bare</a:t>
            </a:r>
            <a:endParaRPr lang="en-US" dirty="0">
              <a:cs typeface="B Nazanin" panose="00000400000000000000" pitchFamily="2" charset="-78"/>
            </a:endParaRPr>
          </a:p>
        </p:txBody>
      </p:sp>
      <p:sp>
        <p:nvSpPr>
          <p:cNvPr id="10" name="Content Placeholder 9"/>
          <p:cNvSpPr>
            <a:spLocks noGrp="1"/>
          </p:cNvSpPr>
          <p:nvPr>
            <p:ph sz="quarter" idx="4"/>
          </p:nvPr>
        </p:nvSpPr>
        <p:spPr>
          <a:xfrm>
            <a:off x="5822081" y="2462784"/>
            <a:ext cx="6174847" cy="3984794"/>
          </a:xfrm>
        </p:spPr>
        <p:txBody>
          <a:bodyPr>
            <a:normAutofit/>
          </a:bodyPr>
          <a:lstStyle/>
          <a:p>
            <a:pPr marL="457200" lvl="1" indent="0" algn="just" rtl="1">
              <a:buNone/>
            </a:pPr>
            <a:r>
              <a:rPr lang="fa-IR" dirty="0" smtClean="0">
                <a:cs typeface="B Nazanin" panose="00000400000000000000" pitchFamily="2" charset="-78"/>
              </a:rPr>
              <a:t>مخازن </a:t>
            </a:r>
            <a:r>
              <a:rPr lang="fa-IR" dirty="0">
                <a:cs typeface="B Nazanin" panose="00000400000000000000" pitchFamily="2" charset="-78"/>
              </a:rPr>
              <a:t>ایجاد شده با دستور </a:t>
            </a:r>
            <a:r>
              <a:rPr lang="en-US" dirty="0">
                <a:cs typeface="B Nazanin" panose="00000400000000000000" pitchFamily="2" charset="-78"/>
              </a:rPr>
              <a:t>git </a:t>
            </a:r>
            <a:r>
              <a:rPr lang="en-US" dirty="0" smtClean="0">
                <a:cs typeface="B Nazanin" panose="00000400000000000000" pitchFamily="2" charset="-78"/>
              </a:rPr>
              <a:t>init</a:t>
            </a:r>
            <a:r>
              <a:rPr lang="fa-IR" dirty="0" smtClean="0">
                <a:cs typeface="B Nazanin" panose="00000400000000000000" pitchFamily="2" charset="-78"/>
              </a:rPr>
              <a:t> دایرکتوری </a:t>
            </a:r>
            <a:r>
              <a:rPr lang="fa-IR" dirty="0">
                <a:cs typeface="B Nazanin" panose="00000400000000000000" pitchFamily="2" charset="-78"/>
              </a:rPr>
              <a:t>های فعال نامیده می شوند. در پوشه </a:t>
            </a:r>
            <a:r>
              <a:rPr lang="fa-IR" dirty="0" smtClean="0">
                <a:cs typeface="B Nazanin" panose="00000400000000000000" pitchFamily="2" charset="-78"/>
              </a:rPr>
              <a:t>مخزن </a:t>
            </a:r>
            <a:r>
              <a:rPr lang="fa-IR" dirty="0">
                <a:cs typeface="B Nazanin" panose="00000400000000000000" pitchFamily="2" charset="-78"/>
              </a:rPr>
              <a:t>دو چیز پیدا خواهید کرد:</a:t>
            </a:r>
          </a:p>
          <a:p>
            <a:pPr marL="457200" lvl="1" indent="0" algn="just" rtl="1">
              <a:buNone/>
            </a:pPr>
            <a:r>
              <a:rPr lang="fa-IR" dirty="0" smtClean="0">
                <a:cs typeface="B Nazanin" panose="00000400000000000000" pitchFamily="2" charset="-78"/>
              </a:rPr>
              <a:t>	1</a:t>
            </a:r>
            <a:r>
              <a:rPr lang="fa-IR" dirty="0">
                <a:cs typeface="B Nazanin" panose="00000400000000000000" pitchFamily="2" charset="-78"/>
              </a:rPr>
              <a:t>. یک زیر پوشه .</a:t>
            </a:r>
            <a:r>
              <a:rPr lang="en-US" dirty="0" smtClean="0">
                <a:cs typeface="B Nazanin" panose="00000400000000000000" pitchFamily="2" charset="-78"/>
              </a:rPr>
              <a:t>git</a:t>
            </a:r>
            <a:r>
              <a:rPr lang="fa-IR" dirty="0" smtClean="0">
                <a:cs typeface="B Nazanin" panose="00000400000000000000" pitchFamily="2" charset="-78"/>
              </a:rPr>
              <a:t> با </a:t>
            </a:r>
            <a:r>
              <a:rPr lang="fa-IR" dirty="0">
                <a:cs typeface="B Nazanin" panose="00000400000000000000" pitchFamily="2" charset="-78"/>
              </a:rPr>
              <a:t>تمام تاریخچه </a:t>
            </a:r>
            <a:r>
              <a:rPr lang="fa-IR" dirty="0" smtClean="0">
                <a:cs typeface="B Nazanin" panose="00000400000000000000" pitchFamily="2" charset="-78"/>
              </a:rPr>
              <a:t>مربوط به مخزن</a:t>
            </a:r>
            <a:endParaRPr lang="fa-IR" dirty="0">
              <a:cs typeface="B Nazanin" panose="00000400000000000000" pitchFamily="2" charset="-78"/>
            </a:endParaRPr>
          </a:p>
          <a:p>
            <a:pPr marL="457200" lvl="1" indent="0" algn="just" rtl="1">
              <a:buNone/>
            </a:pPr>
            <a:r>
              <a:rPr lang="fa-IR" dirty="0" smtClean="0">
                <a:cs typeface="B Nazanin" panose="00000400000000000000" pitchFamily="2" charset="-78"/>
              </a:rPr>
              <a:t>	2</a:t>
            </a:r>
            <a:r>
              <a:rPr lang="fa-IR" dirty="0">
                <a:cs typeface="B Nazanin" panose="00000400000000000000" pitchFamily="2" charset="-78"/>
              </a:rPr>
              <a:t>. یک درخت در حال کار ، یا نسخه هایی از پرونده های </a:t>
            </a:r>
            <a:r>
              <a:rPr lang="fa-IR" dirty="0" smtClean="0">
                <a:cs typeface="B Nazanin" panose="00000400000000000000" pitchFamily="2" charset="-78"/>
              </a:rPr>
              <a:t>پروژه</a:t>
            </a:r>
          </a:p>
          <a:p>
            <a:pPr marL="457200" lvl="1" indent="0" algn="just" rtl="1">
              <a:buNone/>
            </a:pPr>
            <a:endParaRPr lang="fa-IR" dirty="0">
              <a:cs typeface="B Nazanin" panose="00000400000000000000" pitchFamily="2" charset="-78"/>
            </a:endParaRPr>
          </a:p>
          <a:p>
            <a:pPr marL="457200" lvl="1" indent="0" algn="just" rtl="1">
              <a:buNone/>
            </a:pPr>
            <a:r>
              <a:rPr lang="fa-IR" dirty="0">
                <a:cs typeface="B Nazanin" panose="00000400000000000000" pitchFamily="2" charset="-78"/>
              </a:rPr>
              <a:t>مخازنی که </a:t>
            </a:r>
            <a:r>
              <a:rPr lang="fa-IR" dirty="0" smtClean="0">
                <a:cs typeface="B Nazanin" panose="00000400000000000000" pitchFamily="2" charset="-78"/>
              </a:rPr>
              <a:t>با</a:t>
            </a:r>
            <a:r>
              <a:rPr lang="en-US" dirty="0" smtClean="0">
                <a:cs typeface="B Nazanin" panose="00000400000000000000" pitchFamily="2" charset="-78"/>
              </a:rPr>
              <a:t>git </a:t>
            </a:r>
            <a:r>
              <a:rPr lang="en-US" dirty="0">
                <a:cs typeface="B Nazanin" panose="00000400000000000000" pitchFamily="2" charset="-78"/>
              </a:rPr>
              <a:t>init </a:t>
            </a:r>
            <a:r>
              <a:rPr lang="en-US" dirty="0" smtClean="0">
                <a:cs typeface="B Nazanin" panose="00000400000000000000" pitchFamily="2" charset="-78"/>
              </a:rPr>
              <a:t>--bare </a:t>
            </a:r>
            <a:r>
              <a:rPr lang="fa-IR" dirty="0" smtClean="0">
                <a:cs typeface="B Nazanin" panose="00000400000000000000" pitchFamily="2" charset="-78"/>
              </a:rPr>
              <a:t> ایجاد </a:t>
            </a:r>
            <a:r>
              <a:rPr lang="fa-IR" dirty="0">
                <a:cs typeface="B Nazanin" panose="00000400000000000000" pitchFamily="2" charset="-78"/>
              </a:rPr>
              <a:t>می شوند ، </a:t>
            </a:r>
            <a:r>
              <a:rPr lang="en-US" dirty="0">
                <a:cs typeface="B Nazanin" panose="00000400000000000000" pitchFamily="2" charset="-78"/>
              </a:rPr>
              <a:t>repo bare </a:t>
            </a:r>
            <a:r>
              <a:rPr lang="fa-IR" dirty="0">
                <a:cs typeface="B Nazanin" panose="00000400000000000000" pitchFamily="2" charset="-78"/>
              </a:rPr>
              <a:t>نامیده می شوند. ساختار آنها کمی متفاوت </a:t>
            </a:r>
            <a:r>
              <a:rPr lang="fa-IR" dirty="0" smtClean="0">
                <a:cs typeface="B Nazanin" panose="00000400000000000000" pitchFamily="2" charset="-78"/>
              </a:rPr>
              <a:t>است : </a:t>
            </a: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1.آنها </a:t>
            </a:r>
            <a:r>
              <a:rPr lang="fa-IR" dirty="0">
                <a:cs typeface="B Nazanin" panose="00000400000000000000" pitchFamily="2" charset="-78"/>
              </a:rPr>
              <a:t>هیچ نسخه کپی یا چک شده ای از پرونده های منبع شما را </a:t>
            </a:r>
            <a:r>
              <a:rPr lang="fa-IR" dirty="0" smtClean="0">
                <a:cs typeface="B Nazanin" panose="00000400000000000000" pitchFamily="2" charset="-78"/>
              </a:rPr>
              <a:t>	ندارند</a:t>
            </a:r>
            <a:r>
              <a:rPr lang="fa-IR" dirty="0">
                <a:cs typeface="B Nazanin" panose="00000400000000000000" pitchFamily="2" charset="-78"/>
              </a:rPr>
              <a:t>. </a:t>
            </a:r>
            <a:endParaRPr lang="fa-IR" dirty="0" smtClean="0">
              <a:cs typeface="B Nazanin" panose="00000400000000000000" pitchFamily="2" charset="-78"/>
            </a:endParaRP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2.</a:t>
            </a:r>
            <a:r>
              <a:rPr lang="en-US" dirty="0" smtClean="0">
                <a:cs typeface="B Nazanin" panose="00000400000000000000" pitchFamily="2" charset="-78"/>
              </a:rPr>
              <a:t>repos </a:t>
            </a:r>
            <a:r>
              <a:rPr lang="en-US" dirty="0">
                <a:cs typeface="B Nazanin" panose="00000400000000000000" pitchFamily="2" charset="-78"/>
              </a:rPr>
              <a:t>bare git </a:t>
            </a:r>
            <a:r>
              <a:rPr lang="fa-IR" dirty="0" smtClean="0">
                <a:cs typeface="B Nazanin" panose="00000400000000000000" pitchFamily="2" charset="-78"/>
              </a:rPr>
              <a:t> تاریخچه </a:t>
            </a:r>
            <a:r>
              <a:rPr lang="fa-IR" dirty="0">
                <a:cs typeface="B Nazanin" panose="00000400000000000000" pitchFamily="2" charset="-78"/>
              </a:rPr>
              <a:t>بازنگری </a:t>
            </a:r>
            <a:r>
              <a:rPr lang="en-US" dirty="0">
                <a:cs typeface="B Nazanin" panose="00000400000000000000" pitchFamily="2" charset="-78"/>
              </a:rPr>
              <a:t>repo </a:t>
            </a:r>
            <a:r>
              <a:rPr lang="fa-IR" dirty="0">
                <a:cs typeface="B Nazanin" panose="00000400000000000000" pitchFamily="2" charset="-78"/>
              </a:rPr>
              <a:t>شما را به جای </a:t>
            </a:r>
            <a:r>
              <a:rPr lang="fa-IR" dirty="0" smtClean="0">
                <a:cs typeface="B Nazanin" panose="00000400000000000000" pitchFamily="2" charset="-78"/>
              </a:rPr>
              <a:t>	پوشه </a:t>
            </a:r>
            <a:r>
              <a:rPr lang="fa-IR" dirty="0">
                <a:cs typeface="B Nazanin" panose="00000400000000000000" pitchFamily="2" charset="-78"/>
              </a:rPr>
              <a:t>.</a:t>
            </a:r>
            <a:r>
              <a:rPr lang="en-US" dirty="0">
                <a:cs typeface="B Nazanin" panose="00000400000000000000" pitchFamily="2" charset="-78"/>
              </a:rPr>
              <a:t>git </a:t>
            </a:r>
            <a:r>
              <a:rPr lang="fa-IR" dirty="0">
                <a:cs typeface="B Nazanin" panose="00000400000000000000" pitchFamily="2" charset="-78"/>
              </a:rPr>
              <a:t>در پوشه </a:t>
            </a:r>
            <a:r>
              <a:rPr lang="en-US" dirty="0">
                <a:cs typeface="B Nazanin" panose="00000400000000000000" pitchFamily="2" charset="-78"/>
              </a:rPr>
              <a:t>root </a:t>
            </a:r>
            <a:r>
              <a:rPr lang="fa-IR" dirty="0">
                <a:cs typeface="B Nazanin" panose="00000400000000000000" pitchFamily="2" charset="-78"/>
              </a:rPr>
              <a:t>مخزن ذخیره می کند. </a:t>
            </a:r>
            <a:endParaRPr lang="fa-IR" dirty="0" smtClean="0">
              <a:cs typeface="B Nazanin" panose="00000400000000000000" pitchFamily="2" charset="-78"/>
            </a:endParaRPr>
          </a:p>
        </p:txBody>
      </p:sp>
      <p:pic>
        <p:nvPicPr>
          <p:cNvPr id="4" name="Picture 3"/>
          <p:cNvPicPr>
            <a:picLocks noChangeAspect="1"/>
          </p:cNvPicPr>
          <p:nvPr/>
        </p:nvPicPr>
        <p:blipFill>
          <a:blip r:embed="rId4"/>
          <a:stretch>
            <a:fillRect/>
          </a:stretch>
        </p:blipFill>
        <p:spPr>
          <a:xfrm>
            <a:off x="2898354" y="4859399"/>
            <a:ext cx="2710767" cy="1588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Git Init - How To Use Git Init | W3Docs Git Online Tuto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93" y="4690637"/>
            <a:ext cx="2475901" cy="1925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51602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مربوط به تنظیمات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88008851"/>
              </p:ext>
            </p:extLst>
          </p:nvPr>
        </p:nvGraphicFramePr>
        <p:xfrm>
          <a:off x="680319" y="2197164"/>
          <a:ext cx="9613864" cy="4348480"/>
        </p:xfrm>
        <a:graphic>
          <a:graphicData uri="http://schemas.openxmlformats.org/drawingml/2006/table">
            <a:tbl>
              <a:tblPr firstRow="1" bandRow="1">
                <a:tableStyleId>{5C22544A-7EE6-4342-B048-85BDC9FD1C3A}</a:tableStyleId>
              </a:tblPr>
              <a:tblGrid>
                <a:gridCol w="4444837">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45932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config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دستورات مربوط به تنظیمات گیت</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config -–list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تغییرات مربوط به فایل </a:t>
                      </a:r>
                      <a:r>
                        <a:rPr lang="en-US" sz="1600" baseline="0" dirty="0" smtClean="0">
                          <a:cs typeface="B Nazanin" panose="00000400000000000000" pitchFamily="2" charset="-78"/>
                        </a:rPr>
                        <a:t>config</a:t>
                      </a:r>
                      <a:r>
                        <a:rPr lang="fa-IR" sz="1600" baseline="0" dirty="0" smtClean="0">
                          <a:cs typeface="B Nazanin" panose="00000400000000000000" pitchFamily="2" charset="-78"/>
                        </a:rPr>
                        <a:t> گیت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a:t>
                      </a:r>
                      <a:r>
                        <a:rPr lang="en-US" baseline="0" dirty="0" smtClean="0"/>
                        <a:t> config -–global http.proxy </a:t>
                      </a:r>
                      <a:r>
                        <a:rPr lang="en-US" baseline="0" dirty="0" smtClean="0">
                          <a:hlinkClick r:id="rId4"/>
                        </a:rPr>
                        <a:t>http://172.26.0.24:3129</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با اجرای این فرمان می</a:t>
                      </a:r>
                      <a:r>
                        <a:rPr lang="fa-IR" sz="1400" baseline="0" dirty="0" smtClean="0">
                          <a:cs typeface="B Nazanin" panose="00000400000000000000" pitchFamily="2" charset="-78"/>
                        </a:rPr>
                        <a:t> توان تنظیمات مربوط به </a:t>
                      </a:r>
                      <a:r>
                        <a:rPr lang="en-US" sz="1400" baseline="0" dirty="0" smtClean="0">
                          <a:cs typeface="B Nazanin" panose="00000400000000000000" pitchFamily="2" charset="-78"/>
                        </a:rPr>
                        <a:t>proxy</a:t>
                      </a:r>
                      <a:r>
                        <a:rPr lang="fa-IR" sz="1400" baseline="0" dirty="0" smtClean="0">
                          <a:cs typeface="B Nazanin" panose="00000400000000000000" pitchFamily="2" charset="-78"/>
                        </a:rPr>
                        <a:t> داخل سازمان رو انجام دهیم تا بتوانیم اطلاعات را دریافت نمائیم.</a:t>
                      </a:r>
                      <a:endParaRPr lang="en-US" sz="14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a:t>
                      </a:r>
                      <a:r>
                        <a:rPr lang="en-US" baseline="0" dirty="0" smtClean="0"/>
                        <a:t> config -–global user.name “</a:t>
                      </a:r>
                      <a:r>
                        <a:rPr lang="en-US" sz="1200" baseline="0" dirty="0" smtClean="0"/>
                        <a:t>Your Name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 گیت از بابت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config -–global user.email</a:t>
                      </a:r>
                      <a:r>
                        <a:rPr lang="en-US" baseline="0" dirty="0" smtClean="0"/>
                        <a:t> “</a:t>
                      </a:r>
                      <a:r>
                        <a:rPr lang="en-US" sz="1000" baseline="0" dirty="0" smtClean="0"/>
                        <a:t>your@mail.com</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a:t>
                      </a:r>
                      <a:r>
                        <a:rPr lang="fa-IR" sz="1600" baseline="0" dirty="0" smtClean="0">
                          <a:cs typeface="B Nazanin" panose="00000400000000000000" pitchFamily="2" charset="-78"/>
                        </a:rPr>
                        <a:t> مربوط به ایمیل آدرس</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config</a:t>
                      </a:r>
                      <a:r>
                        <a:rPr lang="en-US" baseline="0" dirty="0" smtClean="0"/>
                        <a:t> </a:t>
                      </a:r>
                      <a:r>
                        <a:rPr lang="fa-IR" baseline="0" dirty="0" smtClean="0"/>
                        <a:t>--</a:t>
                      </a:r>
                      <a:r>
                        <a:rPr lang="en-US" baseline="0" dirty="0" smtClean="0"/>
                        <a:t>bool </a:t>
                      </a:r>
                      <a:r>
                        <a:rPr lang="en-US" baseline="0" dirty="0" err="1" smtClean="0"/>
                        <a:t>core.bare</a:t>
                      </a:r>
                      <a:r>
                        <a:rPr lang="en-US" baseline="0" dirty="0" smtClean="0"/>
                        <a:t> true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 یک نرمال گیت به</a:t>
                      </a:r>
                      <a:r>
                        <a:rPr lang="fa-IR" sz="1600" baseline="0" dirty="0" smtClean="0">
                          <a:cs typeface="B Nazanin" panose="00000400000000000000" pitchFamily="2" charset="-78"/>
                        </a:rPr>
                        <a:t> یک گیت ساده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config</a:t>
                      </a:r>
                      <a:r>
                        <a:rPr lang="en-US" baseline="0" dirty="0" smtClean="0"/>
                        <a:t> </a:t>
                      </a:r>
                      <a:r>
                        <a:rPr lang="fa-IR" baseline="0" dirty="0" smtClean="0"/>
                        <a:t>--</a:t>
                      </a:r>
                      <a:r>
                        <a:rPr lang="en-US" baseline="0" dirty="0" smtClean="0"/>
                        <a:t>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a:t>
                      </a:r>
                      <a:r>
                        <a:rPr lang="fa-IR" sz="1600" baseline="0" dirty="0" smtClean="0">
                          <a:cs typeface="B Nazanin" panose="00000400000000000000" pitchFamily="2" charset="-78"/>
                        </a:rPr>
                        <a:t> یک گیت ساده به یک گیت نرمال</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sz="1600" dirty="0" smtClean="0"/>
                        <a:t>git config </a:t>
                      </a:r>
                      <a:r>
                        <a:rPr lang="en-US" sz="1600" dirty="0" err="1" smtClean="0"/>
                        <a:t>receive.denyCurrentBranch</a:t>
                      </a:r>
                      <a:r>
                        <a:rPr lang="en-US" sz="1600" dirty="0" smtClean="0"/>
                        <a:t> ignore</a:t>
                      </a:r>
                      <a:endParaRPr lang="en-US" sz="1600" dirty="0"/>
                    </a:p>
                  </a:txBody>
                  <a:tcPr/>
                </a:tc>
                <a:tc>
                  <a:txBody>
                    <a:bodyPr/>
                    <a:lstStyle/>
                    <a:p>
                      <a:r>
                        <a:rPr lang="en-US" dirty="0" smtClean="0"/>
                        <a:t>Git</a:t>
                      </a:r>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remote set-url origin “Repo Path”</a:t>
                      </a:r>
                      <a:endParaRPr lang="en-US" dirty="0"/>
                    </a:p>
                  </a:txBody>
                  <a:tcPr/>
                </a:tc>
                <a:tc>
                  <a:txBody>
                    <a:bodyPr/>
                    <a:lstStyle/>
                    <a:p>
                      <a:r>
                        <a:rPr lang="en-US" dirty="0" smtClean="0"/>
                        <a:t>Git</a:t>
                      </a:r>
                      <a:endParaRPr lang="en-US" dirty="0"/>
                    </a:p>
                  </a:txBody>
                  <a:tcPr/>
                </a:tc>
                <a:tc>
                  <a:txBody>
                    <a:bodyPr/>
                    <a:lstStyle/>
                    <a:p>
                      <a:pPr algn="r" rtl="1"/>
                      <a:r>
                        <a:rPr lang="fa-IR" sz="1600" smtClean="0">
                          <a:cs typeface="B Nazanin" panose="00000400000000000000" pitchFamily="2" charset="-78"/>
                        </a:rPr>
                        <a:t>تنظیم مربوط به مسیر ریموت</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57084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(2000) BitKeeper SCM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closed </a:t>
            </a:r>
            <a:r>
              <a:rPr lang="en-US" dirty="0">
                <a:cs typeface="B Nazanin" panose="00000400000000000000" pitchFamily="2" charset="-78"/>
              </a:rPr>
              <a:t>source, proprietary, used with  source code management of Linux </a:t>
            </a:r>
            <a:r>
              <a:rPr lang="en-US" dirty="0" smtClean="0">
                <a:cs typeface="B Nazanin" panose="00000400000000000000" pitchFamily="2" charset="-78"/>
              </a:rPr>
              <a:t>kernel</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free </a:t>
            </a:r>
            <a:r>
              <a:rPr lang="en-US" dirty="0">
                <a:cs typeface="B Nazanin" panose="00000400000000000000" pitchFamily="2" charset="-78"/>
              </a:rPr>
              <a:t>until 2005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distributed </a:t>
            </a:r>
            <a:r>
              <a:rPr lang="en-US" dirty="0">
                <a:cs typeface="B Nazanin" panose="00000400000000000000" pitchFamily="2" charset="-78"/>
              </a:rPr>
              <a:t>version control </a:t>
            </a:r>
            <a:endParaRPr lang="fa-IR" dirty="0" smtClean="0">
              <a:cs typeface="B Nazanin" panose="00000400000000000000" pitchFamily="2" charset="-78"/>
            </a:endParaRPr>
          </a:p>
        </p:txBody>
      </p:sp>
      <p:pic>
        <p:nvPicPr>
          <p:cNvPr id="3074" name="Picture 2" descr="BitKeeper - Wiki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6" y="3767328"/>
            <a:ext cx="6748999" cy="174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تگ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161919" y="4954874"/>
            <a:ext cx="4885313" cy="646331"/>
          </a:xfrm>
          <a:prstGeom prst="rect">
            <a:avLst/>
          </a:prstGeom>
          <a:noFill/>
        </p:spPr>
        <p:txBody>
          <a:bodyPr wrap="square" rtlCol="0">
            <a:spAutoFit/>
          </a:bodyPr>
          <a:lstStyle/>
          <a:p>
            <a:pPr algn="r" rtl="1"/>
            <a:r>
              <a:rPr lang="fa-IR" dirty="0" smtClean="0">
                <a:latin typeface="Tahoma" panose="020B0604030504040204" pitchFamily="34" charset="0"/>
                <a:ea typeface="Tahoma" panose="020B0604030504040204" pitchFamily="34" charset="0"/>
                <a:cs typeface="B Nazanin" panose="00000400000000000000" pitchFamily="2" charset="-78"/>
              </a:rPr>
              <a:t>با گذاشتن </a:t>
            </a:r>
            <a:r>
              <a:rPr lang="en-US" dirty="0" smtClean="0">
                <a:latin typeface="Tahoma" panose="020B0604030504040204" pitchFamily="34" charset="0"/>
                <a:ea typeface="Tahoma" panose="020B0604030504040204" pitchFamily="34" charset="0"/>
                <a:cs typeface="B Nazanin" panose="00000400000000000000" pitchFamily="2" charset="-78"/>
              </a:rPr>
              <a:t>Tag</a:t>
            </a:r>
            <a:r>
              <a:rPr lang="fa-IR" dirty="0" smtClean="0">
                <a:latin typeface="Tahoma" panose="020B0604030504040204" pitchFamily="34" charset="0"/>
                <a:ea typeface="Tahoma" panose="020B0604030504040204" pitchFamily="34" charset="0"/>
                <a:cs typeface="B Nazanin" panose="00000400000000000000" pitchFamily="2" charset="-78"/>
              </a:rPr>
              <a:t> در </a:t>
            </a:r>
            <a:r>
              <a:rPr lang="en-US" dirty="0" smtClean="0">
                <a:latin typeface="Tahoma" panose="020B0604030504040204" pitchFamily="34" charset="0"/>
                <a:ea typeface="Tahoma" panose="020B0604030504040204" pitchFamily="34" charset="0"/>
                <a:cs typeface="B Nazanin" panose="00000400000000000000" pitchFamily="2" charset="-78"/>
              </a:rPr>
              <a:t>Git</a:t>
            </a:r>
            <a:r>
              <a:rPr lang="fa-IR" dirty="0" smtClean="0">
                <a:latin typeface="Tahoma" panose="020B0604030504040204" pitchFamily="34" charset="0"/>
                <a:ea typeface="Tahoma" panose="020B0604030504040204" pitchFamily="34" charset="0"/>
                <a:cs typeface="B Nazanin" panose="00000400000000000000" pitchFamily="2" charset="-78"/>
              </a:rPr>
              <a:t> نقاطی را علامت گذاری می کنیم که معمولا یک نسخه از پروژه را بروی سرور قرارداده ایم. </a:t>
            </a:r>
            <a:endParaRPr lang="en-US" dirty="0">
              <a:latin typeface="Tahoma" panose="020B0604030504040204" pitchFamily="34" charset="0"/>
              <a:ea typeface="Tahoma" panose="020B0604030504040204" pitchFamily="34" charset="0"/>
              <a:cs typeface="B Nazanin" panose="00000400000000000000" pitchFamily="2" charset="-78"/>
            </a:endParaRPr>
          </a:p>
        </p:txBody>
      </p:sp>
      <p:pic>
        <p:nvPicPr>
          <p:cNvPr id="7" name="Picture 6"/>
          <p:cNvPicPr>
            <a:picLocks noChangeAspect="1"/>
          </p:cNvPicPr>
          <p:nvPr/>
        </p:nvPicPr>
        <p:blipFill>
          <a:blip r:embed="rId4"/>
          <a:stretch>
            <a:fillRect/>
          </a:stretch>
        </p:blipFill>
        <p:spPr>
          <a:xfrm>
            <a:off x="680319" y="2197608"/>
            <a:ext cx="5486400" cy="219456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512764" y="3035158"/>
            <a:ext cx="5385866" cy="3483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صدور تگ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34312082"/>
              </p:ext>
            </p:extLst>
          </p:nvPr>
        </p:nvGraphicFramePr>
        <p:xfrm>
          <a:off x="680319" y="2418144"/>
          <a:ext cx="9613864" cy="33375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tag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تگ</a:t>
                      </a:r>
                      <a:r>
                        <a:rPr lang="fa-IR" sz="1600" baseline="0" dirty="0" smtClean="0">
                          <a:cs typeface="B Nazanin" panose="00000400000000000000" pitchFamily="2" charset="-78"/>
                        </a:rPr>
                        <a:t> ها</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tag –a V2.0</a:t>
                      </a:r>
                      <a:r>
                        <a:rPr lang="fa-IR" dirty="0" smtClean="0"/>
                        <a:t> </a:t>
                      </a:r>
                      <a:r>
                        <a:rPr lang="en-US" baseline="0" dirty="0" smtClean="0"/>
                        <a:t> -m message</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V2.0</a:t>
                      </a:r>
                      <a:r>
                        <a:rPr lang="fa-IR" sz="1600" dirty="0" smtClean="0">
                          <a:cs typeface="B Nazanin" panose="00000400000000000000" pitchFamily="2" charset="-78"/>
                        </a:rPr>
                        <a:t> عنوان تگ و به همراه آن ثبت پیغام مناسب برای تگ مورد</a:t>
                      </a:r>
                      <a:r>
                        <a:rPr lang="fa-IR" sz="1600" baseline="0" dirty="0" smtClean="0">
                          <a:cs typeface="B Nazanin" panose="00000400000000000000" pitchFamily="2" charset="-78"/>
                        </a:rPr>
                        <a:t> نظر</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tag –a V1.8</a:t>
                      </a:r>
                      <a:r>
                        <a:rPr lang="fa-IR" dirty="0" smtClean="0"/>
                        <a:t> </a:t>
                      </a:r>
                      <a:r>
                        <a:rPr lang="en-US" dirty="0" smtClean="0"/>
                        <a:t> ‘</a:t>
                      </a:r>
                      <a:r>
                        <a:rPr lang="en-US" dirty="0" err="1" smtClean="0"/>
                        <a:t>HashCode</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V1.8</a:t>
                      </a:r>
                      <a:r>
                        <a:rPr lang="fa-IR" sz="1600" baseline="0" dirty="0" smtClean="0">
                          <a:cs typeface="B Nazanin" panose="00000400000000000000" pitchFamily="2" charset="-78"/>
                        </a:rPr>
                        <a:t> تگی است که برمبنای یک کامیت انجام شده صادر می شود.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tag –l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تما</a:t>
                      </a:r>
                      <a:r>
                        <a:rPr lang="fa-IR" sz="1600" baseline="0" dirty="0" smtClean="0">
                          <a:cs typeface="B Nazanin" panose="00000400000000000000" pitchFamily="2" charset="-78"/>
                        </a:rPr>
                        <a:t>م تگ های که اول آنها با </a:t>
                      </a:r>
                      <a:r>
                        <a:rPr lang="en-US" sz="1600" baseline="0" dirty="0" smtClean="0">
                          <a:cs typeface="B Nazanin" panose="00000400000000000000" pitchFamily="2" charset="-78"/>
                        </a:rPr>
                        <a:t> v</a:t>
                      </a:r>
                      <a:r>
                        <a:rPr lang="fa-IR" sz="1600" baseline="0" dirty="0" smtClean="0">
                          <a:cs typeface="B Nazanin" panose="00000400000000000000" pitchFamily="2" charset="-78"/>
                        </a:rPr>
                        <a:t>شروع می شود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show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تگ مربوط به نسخه </a:t>
                      </a:r>
                      <a:r>
                        <a:rPr lang="en-US" sz="1600" dirty="0" smtClean="0">
                          <a:cs typeface="B Nazanin" panose="00000400000000000000" pitchFamily="2" charset="-78"/>
                        </a:rPr>
                        <a:t>V1.8</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 origin</a:t>
                      </a:r>
                      <a:r>
                        <a:rPr lang="en-US" baseline="0" dirty="0" smtClean="0"/>
                        <a:t> -–tags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a:t>
                      </a:r>
                      <a:r>
                        <a:rPr lang="fa-IR" sz="1600" baseline="0" dirty="0" smtClean="0">
                          <a:cs typeface="B Nazanin" panose="00000400000000000000" pitchFamily="2" charset="-78"/>
                        </a:rPr>
                        <a:t> کردن تگ ها به مخزن (تگ ها در حالت عادی </a:t>
                      </a:r>
                      <a:r>
                        <a:rPr lang="en-US" sz="1600" baseline="0" dirty="0" smtClean="0">
                          <a:cs typeface="B Nazanin" panose="00000400000000000000" pitchFamily="2" charset="-78"/>
                        </a:rPr>
                        <a:t>push</a:t>
                      </a:r>
                      <a:r>
                        <a:rPr lang="fa-IR" sz="1600" baseline="0" dirty="0" smtClean="0">
                          <a:cs typeface="B Nazanin" panose="00000400000000000000" pitchFamily="2" charset="-78"/>
                        </a:rPr>
                        <a:t> نمی شوند)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a:t>
                      </a:r>
                      <a:r>
                        <a:rPr lang="en-US" baseline="0" dirty="0" smtClean="0"/>
                        <a:t> checkout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a:t>
                      </a:r>
                      <a:r>
                        <a:rPr lang="fa-IR" sz="1600" baseline="0" dirty="0" smtClean="0">
                          <a:cs typeface="B Nazanin" panose="00000400000000000000" pitchFamily="2" charset="-78"/>
                        </a:rPr>
                        <a:t> یک نسخه خاص بر اساس تگ مشخص و معرفی شده در سیستم</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12518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رمزنگاری کامیت ها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57012608"/>
              </p:ext>
            </p:extLst>
          </p:nvPr>
        </p:nvGraphicFramePr>
        <p:xfrm>
          <a:off x="680317" y="2160588"/>
          <a:ext cx="9613864" cy="4079240"/>
        </p:xfrm>
        <a:graphic>
          <a:graphicData uri="http://schemas.openxmlformats.org/drawingml/2006/table">
            <a:tbl>
              <a:tblPr firstRow="1" bandRow="1">
                <a:tableStyleId>{5C22544A-7EE6-4342-B048-85BDC9FD1C3A}</a:tableStyleId>
              </a:tblPr>
              <a:tblGrid>
                <a:gridCol w="4928003">
                  <a:extLst>
                    <a:ext uri="{9D8B030D-6E8A-4147-A177-3AD203B41FA5}">
                      <a16:colId xmlns:a16="http://schemas.microsoft.com/office/drawing/2014/main" val="2713502065"/>
                    </a:ext>
                  </a:extLst>
                </a:gridCol>
                <a:gridCol w="548640">
                  <a:extLst>
                    <a:ext uri="{9D8B030D-6E8A-4147-A177-3AD203B41FA5}">
                      <a16:colId xmlns:a16="http://schemas.microsoft.com/office/drawing/2014/main" val="1177312616"/>
                    </a:ext>
                  </a:extLst>
                </a:gridCol>
                <a:gridCol w="413722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gpg –-list-keys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 های مربوط به کلیدهای نصب شده بروی کامپیوتر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gpg –-list-secret-keys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a:t>
                      </a:r>
                      <a:r>
                        <a:rPr lang="fa-IR" sz="1600" baseline="0" dirty="0" smtClean="0">
                          <a:cs typeface="B Nazanin" panose="00000400000000000000" pitchFamily="2" charset="-78"/>
                        </a:rPr>
                        <a:t> کلید های اختصاصی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gpg</a:t>
                      </a:r>
                      <a:r>
                        <a:rPr lang="en-US" baseline="0" dirty="0" smtClean="0"/>
                        <a:t> –-gen-key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کلید</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smtClean="0"/>
                        <a:t>gpg --delete-secret-key ID-KEY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حذف</a:t>
                      </a:r>
                      <a:r>
                        <a:rPr lang="fa-IR" sz="1600" baseline="0" dirty="0" smtClean="0">
                          <a:cs typeface="B Nazanin" panose="00000400000000000000" pitchFamily="2" charset="-78"/>
                        </a:rPr>
                        <a:t> کلید </a:t>
                      </a:r>
                      <a:r>
                        <a:rPr lang="en-US" sz="1600" baseline="0" dirty="0" smtClean="0">
                          <a:cs typeface="B Nazanin" panose="00000400000000000000" pitchFamily="2" charset="-78"/>
                        </a:rPr>
                        <a:t>Private</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sz="1800" b="0" i="0" kern="1200" dirty="0" smtClean="0">
                          <a:solidFill>
                            <a:schemeClr val="dk1"/>
                          </a:solidFill>
                          <a:effectLst/>
                          <a:latin typeface="+mn-lt"/>
                          <a:ea typeface="+mn-ea"/>
                          <a:cs typeface="+mn-cs"/>
                        </a:rPr>
                        <a:t>gpg --delete-key ID-Key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حذف</a:t>
                      </a:r>
                      <a:r>
                        <a:rPr lang="fa-IR" sz="1600" baseline="0" dirty="0" smtClean="0">
                          <a:cs typeface="B Nazanin" panose="00000400000000000000" pitchFamily="2" charset="-78"/>
                        </a:rPr>
                        <a:t> کلید </a:t>
                      </a:r>
                      <a:r>
                        <a:rPr lang="en-US" sz="1600" baseline="0" dirty="0" smtClean="0">
                          <a:cs typeface="B Nazanin" panose="00000400000000000000" pitchFamily="2" charset="-78"/>
                        </a:rPr>
                        <a:t>Public</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نمایش</a:t>
                      </a:r>
                      <a:r>
                        <a:rPr lang="fa-IR" sz="1400" baseline="0" dirty="0" smtClean="0">
                          <a:cs typeface="B Nazanin" panose="00000400000000000000" pitchFamily="2" charset="-78"/>
                        </a:rPr>
                        <a:t> نام کاربری</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cs typeface="B Nazanin" panose="00000400000000000000" pitchFamily="2" charset="-78"/>
                        </a:rPr>
                        <a:t>git</a:t>
                      </a:r>
                      <a:r>
                        <a:rPr lang="en-US" baseline="0" dirty="0" smtClean="0">
                          <a:cs typeface="B Nazanin" panose="00000400000000000000" pitchFamily="2" charset="-78"/>
                        </a:rPr>
                        <a:t> config -–global user.signingkey</a:t>
                      </a:r>
                      <a:endParaRPr lang="en-US" dirty="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نام کلید</a:t>
                      </a:r>
                      <a:r>
                        <a:rPr lang="fa-IR" sz="1600" baseline="0" dirty="0" smtClean="0">
                          <a:cs typeface="B Nazanin" panose="00000400000000000000" pitchFamily="2" charset="-78"/>
                        </a:rPr>
                        <a:t>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gpg --delete-secret-key –key-id-format</a:t>
                      </a:r>
                      <a:r>
                        <a:rPr lang="en-US" baseline="0" dirty="0" smtClean="0"/>
                        <a:t> LONG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کلید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B Nazanin" panose="00000400000000000000" pitchFamily="2" charset="-78"/>
                        </a:rPr>
                        <a:t>git</a:t>
                      </a:r>
                      <a:r>
                        <a:rPr lang="en-US" baseline="0" dirty="0" smtClean="0">
                          <a:cs typeface="B Nazanin" panose="00000400000000000000" pitchFamily="2" charset="-78"/>
                        </a:rPr>
                        <a:t> config -–global user.signingkey</a:t>
                      </a:r>
                      <a:r>
                        <a:rPr lang="fa-IR" baseline="0" dirty="0" smtClean="0">
                          <a:cs typeface="+mn-cs"/>
                        </a:rPr>
                        <a:t> </a:t>
                      </a:r>
                      <a:r>
                        <a:rPr lang="en-US" baseline="0" dirty="0" smtClean="0">
                          <a:cs typeface="+mn-cs"/>
                        </a:rPr>
                        <a:t> ID-KEY</a:t>
                      </a:r>
                      <a:endParaRPr lang="en-US" dirty="0" smtClean="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کلید</a:t>
                      </a:r>
                      <a:r>
                        <a:rPr lang="fa-IR" sz="1600" baseline="0" dirty="0" smtClean="0">
                          <a:cs typeface="B Nazanin" panose="00000400000000000000" pitchFamily="2" charset="-78"/>
                        </a:rPr>
                        <a:t> ورودی (جهت امضاء کردن کامیت ها)</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tag –s v1.8 –m ‘</a:t>
                      </a:r>
                      <a:r>
                        <a:rPr lang="fa-IR" baseline="0" dirty="0" smtClean="0">
                          <a:cs typeface="B Nazanin" panose="00000400000000000000" pitchFamily="2" charset="-78"/>
                        </a:rPr>
                        <a:t>توضیحات</a:t>
                      </a:r>
                      <a:r>
                        <a:rPr lang="en-US" baseline="0" dirty="0" smtClean="0"/>
                        <a: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تگ</a:t>
                      </a:r>
                      <a:r>
                        <a:rPr lang="fa-IR" sz="1600" baseline="0" dirty="0" smtClean="0">
                          <a:cs typeface="B Nazanin" panose="00000400000000000000" pitchFamily="2" charset="-78"/>
                        </a:rPr>
                        <a:t> زدن به همراه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bl>
          </a:graphicData>
        </a:graphic>
      </p:graphicFrame>
      <p:pic>
        <p:nvPicPr>
          <p:cNvPr id="4" name="Picture 3"/>
          <p:cNvPicPr>
            <a:picLocks noChangeAspect="1"/>
          </p:cNvPicPr>
          <p:nvPr/>
        </p:nvPicPr>
        <p:blipFill>
          <a:blip r:embed="rId4"/>
          <a:stretch>
            <a:fillRect/>
          </a:stretch>
        </p:blipFill>
        <p:spPr>
          <a:xfrm>
            <a:off x="829502" y="6239828"/>
            <a:ext cx="9315495" cy="548688"/>
          </a:xfrm>
          <a:prstGeom prst="rect">
            <a:avLst/>
          </a:prstGeom>
        </p:spPr>
      </p:pic>
    </p:spTree>
    <p:extLst>
      <p:ext uri="{BB962C8B-B14F-4D97-AF65-F5344CB8AC3E}">
        <p14:creationId xmlns:p14="http://schemas.microsoft.com/office/powerpoint/2010/main" val="277547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رمزنگاری کامیت ها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456067780"/>
              </p:ext>
            </p:extLst>
          </p:nvPr>
        </p:nvGraphicFramePr>
        <p:xfrm>
          <a:off x="680317" y="2160588"/>
          <a:ext cx="9613864" cy="3708400"/>
        </p:xfrm>
        <a:graphic>
          <a:graphicData uri="http://schemas.openxmlformats.org/drawingml/2006/table">
            <a:tbl>
              <a:tblPr firstRow="1" bandRow="1">
                <a:tableStyleId>{5C22544A-7EE6-4342-B048-85BDC9FD1C3A}</a:tableStyleId>
              </a:tblPr>
              <a:tblGrid>
                <a:gridCol w="4220867">
                  <a:extLst>
                    <a:ext uri="{9D8B030D-6E8A-4147-A177-3AD203B41FA5}">
                      <a16:colId xmlns:a16="http://schemas.microsoft.com/office/drawing/2014/main" val="2713502065"/>
                    </a:ext>
                  </a:extLst>
                </a:gridCol>
                <a:gridCol w="499872">
                  <a:extLst>
                    <a:ext uri="{9D8B030D-6E8A-4147-A177-3AD203B41FA5}">
                      <a16:colId xmlns:a16="http://schemas.microsoft.com/office/drawing/2014/main" val="1177312616"/>
                    </a:ext>
                  </a:extLst>
                </a:gridCol>
                <a:gridCol w="4893125">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 –s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a:t>
                      </a:r>
                      <a:r>
                        <a:rPr lang="en-US" sz="1600" dirty="0" smtClean="0">
                          <a:cs typeface="B Nazanin" panose="00000400000000000000" pitchFamily="2" charset="-78"/>
                        </a:rPr>
                        <a:t>commit</a:t>
                      </a:r>
                      <a:r>
                        <a:rPr lang="fa-IR" sz="1600" dirty="0" smtClean="0">
                          <a:cs typeface="B Nazanin" panose="00000400000000000000" pitchFamily="2" charset="-78"/>
                        </a:rPr>
                        <a:t> ها به همراه امضاء</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a:t>
                      </a:r>
                      <a:r>
                        <a:rPr lang="en-US" baseline="0" dirty="0" smtClean="0"/>
                        <a:t> show tag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مربوط به تگ به همراه</a:t>
                      </a:r>
                      <a:r>
                        <a:rPr lang="fa-IR" sz="1600" baseline="0" dirty="0" smtClean="0">
                          <a:cs typeface="B Nazanin" panose="00000400000000000000" pitchFamily="2" charset="-78"/>
                        </a:rPr>
                        <a:t> اینکه چه کسی امضاء دیجیتال کرده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a:t>
                      </a:r>
                      <a:r>
                        <a:rPr lang="en-US" baseline="0" dirty="0" smtClean="0"/>
                        <a:t> show ‘</a:t>
                      </a:r>
                      <a:r>
                        <a:rPr lang="en-US" baseline="0" dirty="0" err="1" smtClean="0"/>
                        <a:t>HashCode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مربوط به کامیت به همراه</a:t>
                      </a:r>
                      <a:r>
                        <a:rPr lang="fa-IR" sz="1600" baseline="0" dirty="0" smtClean="0">
                          <a:cs typeface="B Nazanin" panose="00000400000000000000" pitchFamily="2" charset="-78"/>
                        </a:rPr>
                        <a:t>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smtClean="0"/>
                        <a:t>git</a:t>
                      </a:r>
                      <a:r>
                        <a:rPr lang="en-US" baseline="0" dirty="0" smtClean="0"/>
                        <a:t> tag –v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بررسی و تائید</a:t>
                      </a:r>
                      <a:r>
                        <a:rPr lang="fa-IR" sz="1600" baseline="0" dirty="0" smtClean="0">
                          <a:cs typeface="B Nazanin" panose="00000400000000000000" pitchFamily="2" charset="-78"/>
                        </a:rPr>
                        <a:t> امضاء دیجیتال تگ مربوطه است</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help blame</a:t>
                      </a:r>
                      <a:endParaRPr lang="en-US" dirty="0"/>
                    </a:p>
                  </a:txBody>
                  <a:tcPr/>
                </a:tc>
                <a:tc>
                  <a:txBody>
                    <a:bodyPr/>
                    <a:lstStyle/>
                    <a:p>
                      <a:r>
                        <a:rPr lang="en-US" smtClean="0"/>
                        <a:t>Git</a:t>
                      </a:r>
                      <a:endParaRPr lang="en-US" dirty="0"/>
                    </a:p>
                  </a:txBody>
                  <a:tcPr/>
                </a:tc>
                <a:tc>
                  <a:txBody>
                    <a:bodyPr/>
                    <a:lstStyle/>
                    <a:p>
                      <a:pPr algn="r" rtl="1"/>
                      <a:r>
                        <a:rPr lang="fa-IR" sz="1400" smtClean="0">
                          <a:cs typeface="B Nazanin" panose="00000400000000000000" pitchFamily="2" charset="-78"/>
                        </a:rPr>
                        <a:t>نمایش</a:t>
                      </a:r>
                      <a:r>
                        <a:rPr lang="fa-IR" sz="1400" baseline="0" smtClean="0">
                          <a:cs typeface="B Nazanin" panose="00000400000000000000" pitchFamily="2" charset="-78"/>
                        </a:rPr>
                        <a:t> راهنمای مربوط به </a:t>
                      </a:r>
                      <a:r>
                        <a:rPr lang="en-US" sz="1400" baseline="0" smtClean="0">
                          <a:cs typeface="B Nazanin" panose="00000400000000000000" pitchFamily="2" charset="-78"/>
                        </a:rPr>
                        <a:t>Blame</a:t>
                      </a:r>
                      <a:r>
                        <a:rPr lang="fa-IR" sz="1400" baseline="0" smtClean="0">
                          <a:cs typeface="B Nazanin" panose="00000400000000000000" pitchFamily="2" charset="-78"/>
                        </a:rPr>
                        <a:t> ها و </a:t>
                      </a:r>
                      <a:r>
                        <a:rPr lang="en-US" sz="1400" baseline="0" smtClean="0">
                          <a:cs typeface="B Nazanin" panose="00000400000000000000" pitchFamily="2" charset="-78"/>
                        </a:rPr>
                        <a:t>Blame</a:t>
                      </a:r>
                      <a:r>
                        <a:rPr lang="fa-IR" sz="1400" baseline="0" smtClean="0">
                          <a:cs typeface="B Nazanin" panose="00000400000000000000" pitchFamily="2" charset="-78"/>
                        </a:rPr>
                        <a:t> نیز به معنی متهم کردن</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smtClean="0"/>
                        <a:t>git blame filename.ext –l </a:t>
                      </a:r>
                      <a:r>
                        <a:rPr lang="fa-IR" smtClean="0">
                          <a:cs typeface="B Nazanin" panose="00000400000000000000" pitchFamily="2" charset="-78"/>
                        </a:rPr>
                        <a:t>شماره</a:t>
                      </a:r>
                      <a:r>
                        <a:rPr lang="fa-IR" baseline="0" smtClean="0">
                          <a:cs typeface="B Nazanin" panose="00000400000000000000" pitchFamily="2" charset="-78"/>
                        </a:rPr>
                        <a:t> خط</a:t>
                      </a:r>
                      <a:endParaRPr lang="en-US" dirty="0">
                        <a:cs typeface="B Nazanin" panose="00000400000000000000" pitchFamily="2" charset="-78"/>
                      </a:endParaRPr>
                    </a:p>
                  </a:txBody>
                  <a:tcPr/>
                </a:tc>
                <a:tc>
                  <a:txBody>
                    <a:bodyPr/>
                    <a:lstStyle/>
                    <a:p>
                      <a:r>
                        <a:rPr lang="en-US" smtClean="0"/>
                        <a:t>Git</a:t>
                      </a:r>
                      <a:endParaRPr lang="en-US" dirty="0"/>
                    </a:p>
                  </a:txBody>
                  <a:tcPr/>
                </a:tc>
                <a:tc>
                  <a:txBody>
                    <a:bodyPr/>
                    <a:lstStyle/>
                    <a:p>
                      <a:pPr algn="r" rtl="1"/>
                      <a:r>
                        <a:rPr lang="fa-IR" sz="1600" smtClean="0">
                          <a:cs typeface="B Nazanin" panose="00000400000000000000" pitchFamily="2" charset="-78"/>
                        </a:rPr>
                        <a:t>اشاره به شماره خطی که</a:t>
                      </a:r>
                      <a:r>
                        <a:rPr lang="fa-IR" sz="1600" baseline="0" smtClean="0">
                          <a:cs typeface="B Nazanin" panose="00000400000000000000" pitchFamily="2" charset="-78"/>
                        </a:rPr>
                        <a:t> ایراد در آن مشاهده شده است</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smtClean="0"/>
                        <a:t>git</a:t>
                      </a:r>
                      <a:r>
                        <a:rPr lang="en-US" baseline="0" smtClean="0"/>
                        <a:t> bisect start</a:t>
                      </a:r>
                      <a:endParaRPr lang="en-US" dirty="0"/>
                    </a:p>
                  </a:txBody>
                  <a:tcPr/>
                </a:tc>
                <a:tc>
                  <a:txBody>
                    <a:bodyPr/>
                    <a:lstStyle/>
                    <a:p>
                      <a:r>
                        <a:rPr lang="en-US" smtClean="0"/>
                        <a:t>Git</a:t>
                      </a:r>
                      <a:endParaRPr lang="en-US" dirty="0"/>
                    </a:p>
                  </a:txBody>
                  <a:tcPr/>
                </a:tc>
                <a:tc>
                  <a:txBody>
                    <a:bodyPr/>
                    <a:lstStyle/>
                    <a:p>
                      <a:pPr algn="r" rtl="1"/>
                      <a:r>
                        <a:rPr lang="fa-IR" sz="1600" smtClean="0">
                          <a:cs typeface="B Nazanin" panose="00000400000000000000" pitchFamily="2" charset="-78"/>
                        </a:rPr>
                        <a:t>شروع</a:t>
                      </a:r>
                      <a:r>
                        <a:rPr lang="fa-IR" sz="1600" baseline="0" smtClean="0">
                          <a:cs typeface="B Nazanin" panose="00000400000000000000" pitchFamily="2" charset="-78"/>
                        </a:rPr>
                        <a:t> جستجو در بین </a:t>
                      </a:r>
                      <a:r>
                        <a:rPr lang="en-US" sz="1600" baseline="0" smtClean="0">
                          <a:cs typeface="B Nazanin" panose="00000400000000000000" pitchFamily="2" charset="-78"/>
                        </a:rPr>
                        <a:t>commit</a:t>
                      </a:r>
                      <a:r>
                        <a:rPr lang="fa-IR" sz="1600" baseline="0" smtClean="0">
                          <a:cs typeface="B Nazanin" panose="00000400000000000000" pitchFamily="2" charset="-78"/>
                        </a:rPr>
                        <a:t> های موجود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git bisect bad</a:t>
                      </a:r>
                      <a:endParaRPr lang="en-US" dirty="0"/>
                    </a:p>
                  </a:txBody>
                  <a:tcPr/>
                </a:tc>
                <a:tc>
                  <a:txBody>
                    <a:bodyPr/>
                    <a:lstStyle/>
                    <a:p>
                      <a:r>
                        <a:rPr lang="en-US" smtClean="0"/>
                        <a:t>Git</a:t>
                      </a:r>
                      <a:endParaRPr lang="en-US" dirty="0"/>
                    </a:p>
                  </a:txBody>
                  <a:tcPr/>
                </a:tc>
                <a:tc>
                  <a:txBody>
                    <a:bodyPr/>
                    <a:lstStyle/>
                    <a:p>
                      <a:pPr algn="r" rtl="1"/>
                      <a:r>
                        <a:rPr lang="fa-IR" sz="1600" smtClean="0">
                          <a:cs typeface="B Nazanin" panose="00000400000000000000" pitchFamily="2" charset="-78"/>
                        </a:rPr>
                        <a:t>این</a:t>
                      </a:r>
                      <a:r>
                        <a:rPr lang="fa-IR" sz="1600" baseline="0" smtClean="0">
                          <a:cs typeface="B Nazanin" panose="00000400000000000000" pitchFamily="2" charset="-78"/>
                        </a:rPr>
                        <a:t> نقطه بد</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smtClean="0"/>
                        <a:t>git</a:t>
                      </a:r>
                      <a:r>
                        <a:rPr lang="en-US" baseline="0" smtClean="0"/>
                        <a:t> bisect good</a:t>
                      </a:r>
                      <a:endParaRPr lang="en-US" dirty="0"/>
                    </a:p>
                  </a:txBody>
                  <a:tcPr/>
                </a:tc>
                <a:tc>
                  <a:txBody>
                    <a:bodyPr/>
                    <a:lstStyle/>
                    <a:p>
                      <a:r>
                        <a:rPr lang="en-US"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خوبه</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bl>
          </a:graphicData>
        </a:graphic>
      </p:graphicFrame>
    </p:spTree>
    <p:extLst>
      <p:ext uri="{BB962C8B-B14F-4D97-AF65-F5344CB8AC3E}">
        <p14:creationId xmlns:p14="http://schemas.microsoft.com/office/powerpoint/2010/main" val="41988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Distributed version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00000"/>
              </a:lnSpc>
              <a:buNone/>
            </a:pPr>
            <a:r>
              <a:rPr lang="en-US" dirty="0">
                <a:cs typeface="B Nazanin" panose="00000400000000000000" pitchFamily="2" charset="-78"/>
              </a:rPr>
              <a:t>No central server </a:t>
            </a:r>
            <a:endParaRPr lang="fa-IR" dirty="0" smtClean="0">
              <a:cs typeface="B Nazanin" panose="00000400000000000000" pitchFamily="2" charset="-78"/>
            </a:endParaRPr>
          </a:p>
          <a:p>
            <a:pPr marL="0" indent="0">
              <a:lnSpc>
                <a:spcPct val="100000"/>
              </a:lnSpc>
              <a:buNone/>
            </a:pPr>
            <a:r>
              <a:rPr lang="en-US" dirty="0" smtClean="0">
                <a:cs typeface="B Nazanin" panose="00000400000000000000" pitchFamily="2" charset="-78"/>
              </a:rPr>
              <a:t>Every </a:t>
            </a:r>
            <a:r>
              <a:rPr lang="en-US" dirty="0">
                <a:cs typeface="B Nazanin" panose="00000400000000000000" pitchFamily="2" charset="-78"/>
              </a:rPr>
              <a:t>developer is a client, the server and the </a:t>
            </a:r>
            <a:r>
              <a:rPr lang="en-US" dirty="0" smtClean="0">
                <a:cs typeface="B Nazanin" panose="00000400000000000000" pitchFamily="2" charset="-78"/>
              </a:rPr>
              <a:t>repository</a:t>
            </a:r>
            <a:endParaRPr lang="fa-IR" dirty="0" smtClean="0">
              <a:cs typeface="B Nazanin" panose="00000400000000000000" pitchFamily="2" charset="-78"/>
            </a:endParaRPr>
          </a:p>
        </p:txBody>
      </p:sp>
      <p:pic>
        <p:nvPicPr>
          <p:cNvPr id="3" name="Picture 2"/>
          <p:cNvPicPr>
            <a:picLocks noChangeAspect="1"/>
          </p:cNvPicPr>
          <p:nvPr/>
        </p:nvPicPr>
        <p:blipFill>
          <a:blip r:embed="rId3"/>
          <a:stretch>
            <a:fillRect/>
          </a:stretch>
        </p:blipFill>
        <p:spPr>
          <a:xfrm>
            <a:off x="1623439" y="3193014"/>
            <a:ext cx="2753490" cy="2830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339582" y="3193014"/>
            <a:ext cx="3353314" cy="2845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3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91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خالق گیت</a:t>
            </a:r>
            <a:endParaRPr lang="en-US" dirty="0">
              <a:cs typeface="B Nazanin" panose="00000400000000000000" pitchFamily="2" charset="-78"/>
            </a:endParaRPr>
          </a:p>
        </p:txBody>
      </p:sp>
      <p:sp>
        <p:nvSpPr>
          <p:cNvPr id="10" name="Content Placeholder 9"/>
          <p:cNvSpPr>
            <a:spLocks noGrp="1"/>
          </p:cNvSpPr>
          <p:nvPr>
            <p:ph sz="quarter" idx="4"/>
          </p:nvPr>
        </p:nvSpPr>
        <p:spPr>
          <a:xfrm>
            <a:off x="3048000" y="2093806"/>
            <a:ext cx="8526341" cy="4353772"/>
          </a:xfrm>
        </p:spPr>
        <p:txBody>
          <a:bodyPr>
            <a:normAutofit fontScale="77500" lnSpcReduction="20000"/>
          </a:bodyPr>
          <a:lstStyle/>
          <a:p>
            <a:pPr marL="0" indent="0" algn="just" rtl="1">
              <a:lnSpc>
                <a:spcPct val="110000"/>
              </a:lnSpc>
              <a:buNone/>
            </a:pPr>
            <a:r>
              <a:rPr lang="fa-IR" dirty="0">
                <a:cs typeface="B Nazanin" panose="00000400000000000000" pitchFamily="2" charset="-78"/>
              </a:rPr>
              <a:t>گیت ابتدا برای </a:t>
            </a:r>
            <a:r>
              <a:rPr lang="fa-IR" dirty="0" smtClean="0">
                <a:cs typeface="B Nazanin" panose="00000400000000000000" pitchFamily="2" charset="-78"/>
              </a:rPr>
              <a:t>توسعه </a:t>
            </a:r>
            <a:r>
              <a:rPr lang="fa-IR" dirty="0">
                <a:cs typeface="B Nazanin" panose="00000400000000000000" pitchFamily="2" charset="-78"/>
              </a:rPr>
              <a:t>لینوکس توسط لینوس تروالدز به وجود آمد و اکنون پروژه‌های فراوانی از آن الهام گرفته‌اند. هر دایرکتوری کاری در گیت یک مخزن کامل با </a:t>
            </a:r>
            <a:r>
              <a:rPr lang="fa-IR" dirty="0" smtClean="0">
                <a:cs typeface="B Nazanin" panose="00000400000000000000" pitchFamily="2" charset="-78"/>
              </a:rPr>
              <a:t>تاریخچه </a:t>
            </a:r>
            <a:r>
              <a:rPr lang="fa-IR" dirty="0">
                <a:cs typeface="B Nazanin" panose="00000400000000000000" pitchFamily="2" charset="-78"/>
              </a:rPr>
              <a:t>کامل تغییرها و قابلیت بازنگری آن‌ها است و برای کار با آن نیازی به دسترسی به شبکه یا سرور مرکزی وجود ندارد</a:t>
            </a:r>
            <a:r>
              <a:rPr lang="fa-IR" dirty="0" smtClean="0">
                <a:cs typeface="B Nazanin" panose="00000400000000000000" pitchFamily="2" charset="-78"/>
              </a:rPr>
              <a:t>.</a:t>
            </a:r>
          </a:p>
          <a:p>
            <a:pPr marL="0" indent="0" algn="just" rtl="1">
              <a:lnSpc>
                <a:spcPct val="110000"/>
              </a:lnSpc>
              <a:buNone/>
            </a:pPr>
            <a:r>
              <a:rPr lang="fa-IR" dirty="0">
                <a:cs typeface="B Nazanin" panose="00000400000000000000" pitchFamily="2" charset="-78"/>
              </a:rPr>
              <a:t>تا قبل از ۲۰۰۲ برای گسترش کرنل از هیچ نرم‌افزار کنترل نسخه استفاده نمی‌شد و هر فردی که در گسترش کرنل نقش داشت به شکل خصوصی از نرم‌افزارهایی مانند </a:t>
            </a:r>
            <a:r>
              <a:rPr lang="en-US" dirty="0" smtClean="0">
                <a:cs typeface="B Nazanin" panose="00000400000000000000" pitchFamily="2" charset="-78"/>
              </a:rPr>
              <a:t> SVN/CVS </a:t>
            </a:r>
            <a:r>
              <a:rPr lang="fa-IR" dirty="0">
                <a:cs typeface="B Nazanin" panose="00000400000000000000" pitchFamily="2" charset="-78"/>
              </a:rPr>
              <a:t>استفاده می‌کرد و دلیلش آن بود که هیچ‌کدام از نرم‌افزارهای کنترل نسخه این توانایی را نداشتند که حجم تغییرهایی که در لینوکس اتفاق می‌افتاد را پشتیبانی کنند. در این سال لینوس از </a:t>
            </a:r>
            <a:r>
              <a:rPr lang="en-US" dirty="0" smtClean="0">
                <a:cs typeface="B Nazanin" panose="00000400000000000000" pitchFamily="2" charset="-78"/>
              </a:rPr>
              <a:t>BitKeeper</a:t>
            </a:r>
            <a:r>
              <a:rPr lang="fa-IR" dirty="0" smtClean="0">
                <a:cs typeface="B Nazanin" panose="00000400000000000000" pitchFamily="2" charset="-78"/>
              </a:rPr>
              <a:t> به </a:t>
            </a:r>
            <a:r>
              <a:rPr lang="fa-IR" dirty="0">
                <a:cs typeface="B Nazanin" panose="00000400000000000000" pitchFamily="2" charset="-78"/>
              </a:rPr>
              <a:t>عنوان نرم‌افزار کنترل نسخه رسمی لینوکس استفاده کرد که به گسترش دهنده‌های کرنل (هر پروژهی متن باز) اجازه می‌داد به صورت رایگان </a:t>
            </a:r>
            <a:r>
              <a:rPr lang="fa-IR" dirty="0" smtClean="0">
                <a:cs typeface="B Nazanin" panose="00000400000000000000" pitchFamily="2" charset="-78"/>
              </a:rPr>
              <a:t>از</a:t>
            </a:r>
            <a:r>
              <a:rPr lang="en-US" dirty="0" smtClean="0">
                <a:cs typeface="B Nazanin" panose="00000400000000000000" pitchFamily="2" charset="-78"/>
              </a:rPr>
              <a:t> BitKeeper </a:t>
            </a:r>
            <a:r>
              <a:rPr lang="fa-IR" dirty="0">
                <a:cs typeface="B Nazanin" panose="00000400000000000000" pitchFamily="2" charset="-78"/>
              </a:rPr>
              <a:t>استفاده کنند.</a:t>
            </a:r>
          </a:p>
          <a:p>
            <a:pPr marL="0" indent="0" algn="just" rtl="1">
              <a:lnSpc>
                <a:spcPct val="110000"/>
              </a:lnSpc>
              <a:buNone/>
            </a:pPr>
            <a:r>
              <a:rPr lang="fa-IR" dirty="0" smtClean="0">
                <a:cs typeface="B Nazanin" panose="00000400000000000000" pitchFamily="2" charset="-78"/>
              </a:rPr>
              <a:t>در </a:t>
            </a:r>
            <a:r>
              <a:rPr lang="fa-IR" dirty="0">
                <a:cs typeface="B Nazanin" panose="00000400000000000000" pitchFamily="2" charset="-78"/>
              </a:rPr>
              <a:t>سال ۲۰۰۵ </a:t>
            </a:r>
            <a:r>
              <a:rPr lang="fa-IR" dirty="0" smtClean="0">
                <a:cs typeface="B Nazanin" panose="00000400000000000000" pitchFamily="2" charset="-78"/>
              </a:rPr>
              <a:t>اجازه </a:t>
            </a:r>
            <a:r>
              <a:rPr lang="fa-IR" dirty="0">
                <a:cs typeface="B Nazanin" panose="00000400000000000000" pitchFamily="2" charset="-78"/>
              </a:rPr>
              <a:t>استفاده رایگان از </a:t>
            </a:r>
            <a:r>
              <a:rPr lang="en-US" dirty="0" smtClean="0">
                <a:cs typeface="B Nazanin" panose="00000400000000000000" pitchFamily="2" charset="-78"/>
              </a:rPr>
              <a:t>Bitkeeper</a:t>
            </a:r>
            <a:r>
              <a:rPr lang="fa-IR" dirty="0" smtClean="0">
                <a:cs typeface="B Nazanin" panose="00000400000000000000" pitchFamily="2" charset="-78"/>
              </a:rPr>
              <a:t> برای </a:t>
            </a:r>
            <a:r>
              <a:rPr lang="fa-IR" dirty="0">
                <a:cs typeface="B Nazanin" panose="00000400000000000000" pitchFamily="2" charset="-78"/>
              </a:rPr>
              <a:t>گسترش دهندگان لینوکس محدود شد (به دلیل انجام مهندسی معکوس روی </a:t>
            </a:r>
            <a:r>
              <a:rPr lang="en-US" dirty="0">
                <a:cs typeface="B Nazanin" panose="00000400000000000000" pitchFamily="2" charset="-78"/>
              </a:rPr>
              <a:t>Bitkeeper) </a:t>
            </a:r>
            <a:r>
              <a:rPr lang="fa-IR" dirty="0" smtClean="0">
                <a:cs typeface="B Nazanin" panose="00000400000000000000" pitchFamily="2" charset="-78"/>
              </a:rPr>
              <a:t> و </a:t>
            </a:r>
            <a:r>
              <a:rPr lang="fa-IR" dirty="0">
                <a:cs typeface="B Nazanin" panose="00000400000000000000" pitchFamily="2" charset="-78"/>
              </a:rPr>
              <a:t>لینوس شروع به جستجو برای یافتن جایگزینی مناسب کرد. اما نرم‌افزار مناسبی پیدا نکرد که بتواند حجم تغییر لینوکس را مدیریت کنند و این کمبود سبب شد تا توروالدز به فکر نوشتن یک نرم‌افزار کنترل نسخه بیفتد. توسعه گیت در ماه آوریل سال ۲۰۰۵ آغاز شد و تنها ۲ هفته بعد از شروع توسعه، گیت قادر بود </a:t>
            </a:r>
            <a:r>
              <a:rPr lang="fa-IR" dirty="0" smtClean="0">
                <a:cs typeface="B Nazanin" panose="00000400000000000000" pitchFamily="2" charset="-78"/>
              </a:rPr>
              <a:t>شاخه‌ها</a:t>
            </a:r>
            <a:r>
              <a:rPr lang="en-US" dirty="0" smtClean="0">
                <a:cs typeface="B Nazanin" panose="00000400000000000000" pitchFamily="2" charset="-78"/>
              </a:rPr>
              <a:t>branch </a:t>
            </a:r>
            <a:r>
              <a:rPr lang="fa-IR" dirty="0">
                <a:cs typeface="B Nazanin" panose="00000400000000000000" pitchFamily="2" charset="-78"/>
              </a:rPr>
              <a:t>را </a:t>
            </a:r>
            <a:r>
              <a:rPr lang="fa-IR" dirty="0" smtClean="0">
                <a:cs typeface="B Nazanin" panose="00000400000000000000" pitchFamily="2" charset="-78"/>
              </a:rPr>
              <a:t>ادغام</a:t>
            </a:r>
            <a:r>
              <a:rPr lang="en-US" dirty="0" smtClean="0">
                <a:cs typeface="B Nazanin" panose="00000400000000000000" pitchFamily="2" charset="-78"/>
              </a:rPr>
              <a:t>merge  </a:t>
            </a:r>
            <a:r>
              <a:rPr lang="fa-IR" dirty="0">
                <a:cs typeface="B Nazanin" panose="00000400000000000000" pitchFamily="2" charset="-78"/>
              </a:rPr>
              <a:t>کند. ۲ ماه بعد گیت به عنوان نرم‌افزار کنترل نسخه رسمی برای گسترش لینوکس مورد استفاده قرار گرفت.</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589139" y="2231320"/>
            <a:ext cx="1812701" cy="252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161989" y="5482378"/>
            <a:ext cx="266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2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10000"/>
          </a:bodyPr>
          <a:lstStyle/>
          <a:p>
            <a:pPr marL="0" indent="0" algn="just">
              <a:lnSpc>
                <a:spcPct val="150000"/>
              </a:lnSpc>
              <a:buNone/>
            </a:pPr>
            <a:r>
              <a:rPr lang="en-US" dirty="0">
                <a:cs typeface="B Nazanin" panose="00000400000000000000" pitchFamily="2" charset="-78"/>
              </a:rPr>
              <a:t>• created by Linus Torvalds, April 2005</a:t>
            </a:r>
          </a:p>
          <a:p>
            <a:pPr marL="0" indent="0" algn="just">
              <a:lnSpc>
                <a:spcPct val="150000"/>
              </a:lnSpc>
              <a:buNone/>
            </a:pPr>
            <a:r>
              <a:rPr lang="en-US" dirty="0">
                <a:cs typeface="B Nazanin" panose="00000400000000000000" pitchFamily="2" charset="-78"/>
              </a:rPr>
              <a:t>• replacement for BitKeeper to manage Linux kernel changes</a:t>
            </a:r>
          </a:p>
          <a:p>
            <a:pPr marL="0" indent="0" algn="just">
              <a:lnSpc>
                <a:spcPct val="150000"/>
              </a:lnSpc>
              <a:buNone/>
            </a:pPr>
            <a:r>
              <a:rPr lang="en-US" dirty="0">
                <a:cs typeface="B Nazanin" panose="00000400000000000000" pitchFamily="2" charset="-78"/>
              </a:rPr>
              <a:t>• a command line version control program</a:t>
            </a:r>
          </a:p>
          <a:p>
            <a:pPr marL="0" indent="0" algn="just">
              <a:lnSpc>
                <a:spcPct val="150000"/>
              </a:lnSpc>
              <a:buNone/>
            </a:pPr>
            <a:r>
              <a:rPr lang="en-US" dirty="0">
                <a:cs typeface="B Nazanin" panose="00000400000000000000" pitchFamily="2" charset="-78"/>
              </a:rPr>
              <a:t>• uses checksums to ensure data integrity </a:t>
            </a:r>
          </a:p>
          <a:p>
            <a:pPr marL="0" indent="0" algn="just">
              <a:lnSpc>
                <a:spcPct val="150000"/>
              </a:lnSpc>
              <a:buNone/>
            </a:pPr>
            <a:r>
              <a:rPr lang="en-US" dirty="0">
                <a:cs typeface="B Nazanin" panose="00000400000000000000" pitchFamily="2" charset="-78"/>
              </a:rPr>
              <a:t>• distributed version control (like BitKeeper)</a:t>
            </a:r>
          </a:p>
          <a:p>
            <a:pPr marL="0" indent="0" algn="just">
              <a:lnSpc>
                <a:spcPct val="150000"/>
              </a:lnSpc>
              <a:buNone/>
            </a:pPr>
            <a:r>
              <a:rPr lang="en-US" dirty="0">
                <a:cs typeface="B Nazanin" panose="00000400000000000000" pitchFamily="2" charset="-78"/>
              </a:rPr>
              <a:t>• cross-platform (including Windows!)</a:t>
            </a:r>
          </a:p>
          <a:p>
            <a:pPr marL="0" indent="0" algn="just">
              <a:lnSpc>
                <a:spcPct val="150000"/>
              </a:lnSpc>
              <a:buNone/>
            </a:pPr>
            <a:r>
              <a:rPr lang="en-US" dirty="0">
                <a:cs typeface="B Nazanin" panose="00000400000000000000" pitchFamily="2" charset="-78"/>
              </a:rPr>
              <a:t>• open source, free</a:t>
            </a:r>
            <a:endParaRPr lang="fa-IR" dirty="0" smtClean="0">
              <a:cs typeface="B Nazanin" panose="00000400000000000000" pitchFamily="2" charset="-78"/>
            </a:endParaRPr>
          </a:p>
        </p:txBody>
      </p:sp>
    </p:spTree>
    <p:extLst>
      <p:ext uri="{BB962C8B-B14F-4D97-AF65-F5344CB8AC3E}">
        <p14:creationId xmlns:p14="http://schemas.microsoft.com/office/powerpoint/2010/main" val="30357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2878</TotalTime>
  <Words>3514</Words>
  <Application>Microsoft Office PowerPoint</Application>
  <PresentationFormat>Widescreen</PresentationFormat>
  <Paragraphs>605</Paragraphs>
  <Slides>43</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 Nazanin</vt:lpstr>
      <vt:lpstr>Calibri</vt:lpstr>
      <vt:lpstr>inherit</vt:lpstr>
      <vt:lpstr>Tahoma</vt:lpstr>
      <vt:lpstr>Trebuchet MS</vt:lpstr>
      <vt:lpstr>Wingdings</vt:lpstr>
      <vt:lpstr>Berlin</vt:lpstr>
      <vt:lpstr>Git , GitHub and GitLab</vt:lpstr>
      <vt:lpstr>What is a ‘version control system?’</vt:lpstr>
      <vt:lpstr>Some history of source control…</vt:lpstr>
      <vt:lpstr>Some history of source control…</vt:lpstr>
      <vt:lpstr>Distributed version control</vt:lpstr>
      <vt:lpstr>گیت چیست ؟ (What is git?)</vt:lpstr>
      <vt:lpstr>خالق گیت</vt:lpstr>
      <vt:lpstr>گیت چیست ؟ (What is git?)</vt:lpstr>
      <vt:lpstr>What is git?</vt:lpstr>
      <vt:lpstr>Popularity</vt:lpstr>
      <vt:lpstr>Most popular languages used with Git</vt:lpstr>
      <vt:lpstr>مخزن چیست ؟ (What is repository?)</vt:lpstr>
      <vt:lpstr>مقایسه Git vs. TFS</vt:lpstr>
      <vt:lpstr>مزایای Git به نسبت TFS</vt:lpstr>
      <vt:lpstr>چرخه عملیاتی گیت - Git Lifecycle </vt:lpstr>
      <vt:lpstr>چرخه عملیاتی  فایل در گیت - File Lifecycle </vt:lpstr>
      <vt:lpstr>انواع حالت های متفاوت در گیت – Local Git States</vt:lpstr>
      <vt:lpstr>انواع حالت ها در گیت – Git States With Remote</vt:lpstr>
      <vt:lpstr>چرخه حیات در گیت Life Cycle -</vt:lpstr>
      <vt:lpstr>چرخه عملیاتی حذف فایل در گیت - File Lifecycle </vt:lpstr>
      <vt:lpstr>Git-SCM.COM</vt:lpstr>
      <vt:lpstr>Github.COM</vt:lpstr>
      <vt:lpstr>Github.COM</vt:lpstr>
      <vt:lpstr>Github.COM</vt:lpstr>
      <vt:lpstr>Github.COM</vt:lpstr>
      <vt:lpstr>Github.COM</vt:lpstr>
      <vt:lpstr>مرحله اول : تنظیم Git بروی سرور</vt:lpstr>
      <vt:lpstr>مرحله اول : تنظیم Git بروی سرور</vt:lpstr>
      <vt:lpstr>مرحله دوم : ایجاد Clone از Git Server</vt:lpstr>
      <vt:lpstr>دستورات اولیه Git</vt:lpstr>
      <vt:lpstr>دستورات اولیه Git</vt:lpstr>
      <vt:lpstr>دستورات اولیه Git</vt:lpstr>
      <vt:lpstr>دستورات ثبت تغییرات در مخزن Git</vt:lpstr>
      <vt:lpstr>شاخه - Branch</vt:lpstr>
      <vt:lpstr>شاخه - Branch</vt:lpstr>
      <vt:lpstr>دستورات ایجاد شاخه جدید در Git</vt:lpstr>
      <vt:lpstr>دستورات ارتباط با ریموت در Git</vt:lpstr>
      <vt:lpstr>تفاوت بین git init  با git init --bare</vt:lpstr>
      <vt:lpstr>دستورات مربوط به تنظیمات Git</vt:lpstr>
      <vt:lpstr>تگ در Git</vt:lpstr>
      <vt:lpstr>دستورات صدور تگ در Git</vt:lpstr>
      <vt:lpstr>دستورات رمزنگاری کامیت ها در Git</vt:lpstr>
      <vt:lpstr>دستورات رمزنگاری کامیت ها در 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lastModifiedBy>Akhavan Saleh, Mohammad</cp:lastModifiedBy>
  <cp:revision>301</cp:revision>
  <dcterms:created xsi:type="dcterms:W3CDTF">2014-04-17T23:07:25Z</dcterms:created>
  <dcterms:modified xsi:type="dcterms:W3CDTF">2021-04-13T06:02:57Z</dcterms:modified>
</cp:coreProperties>
</file>